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1" r:id="rId6"/>
    <p:sldId id="262" r:id="rId7"/>
    <p:sldId id="263" r:id="rId8"/>
    <p:sldId id="265" r:id="rId9"/>
    <p:sldId id="264" r:id="rId10"/>
    <p:sldId id="266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авнобедренный треугольник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5B106E36-FD25-4E2D-B0AA-010F637433A0}" type="datetimeFigureOut">
              <a:rPr lang="ru-RU" smtClean="0"/>
              <a:pPr/>
              <a:t>16.09.2013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16.09.2013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ый треугольник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Равнобедренный треугольник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16.09.2013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16.09.2013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16.09.2013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16.09.2013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16.09.2013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5B106E36-FD25-4E2D-B0AA-010F637433A0}" type="datetimeFigureOut">
              <a:rPr lang="ru-RU" smtClean="0"/>
              <a:pPr/>
              <a:t>16.09.2013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5B106E36-FD25-4E2D-B0AA-010F637433A0}" type="datetimeFigureOut">
              <a:rPr lang="ru-RU" smtClean="0"/>
              <a:pPr/>
              <a:t>16.09.2013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ый треугольник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16.09.2013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71472" y="500042"/>
            <a:ext cx="8062912" cy="4357718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i="1" dirty="0" smtClean="0"/>
              <a:t>И</a:t>
            </a:r>
            <a:r>
              <a:rPr lang="ru-RU" b="1" i="1" dirty="0" smtClean="0"/>
              <a:t>ГРОВАЯ ЗАВИСИМОСТЬ: БОЙ С ТЕНЬЮ</a:t>
            </a:r>
            <a:br>
              <a:rPr lang="ru-RU" b="1" i="1" dirty="0" smtClean="0"/>
            </a:br>
            <a:r>
              <a:rPr lang="ru-RU" b="1" i="1" dirty="0" smtClean="0"/>
              <a:t/>
            </a:r>
            <a:br>
              <a:rPr lang="ru-RU" b="1" i="1" dirty="0" smtClean="0"/>
            </a:br>
            <a:r>
              <a:rPr lang="ru-RU" sz="4000" b="1" dirty="0" smtClean="0">
                <a:solidFill>
                  <a:schemeClr val="tx1"/>
                </a:solidFill>
                <a:effectLst/>
              </a:rPr>
              <a:t>Положительное и отрицательное воздействие компьютерных игр на личность подростка</a:t>
            </a:r>
            <a:endParaRPr lang="ru-RU" sz="4000" b="1" i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71472" y="6072206"/>
            <a:ext cx="8062912" cy="109526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Звонарева А.М.</a:t>
            </a:r>
          </a:p>
          <a:p>
            <a:r>
              <a:rPr lang="ru-RU" sz="2000" b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Педагог-психолог ЦПМСС «Фили»</a:t>
            </a:r>
            <a:endParaRPr lang="ru-RU" sz="2000" b="1" dirty="0">
              <a:solidFill>
                <a:schemeClr val="bg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71472" y="2500306"/>
            <a:ext cx="8229600" cy="1399032"/>
          </a:xfrm>
        </p:spPr>
        <p:txBody>
          <a:bodyPr>
            <a:normAutofit/>
          </a:bodyPr>
          <a:lstStyle/>
          <a:p>
            <a:pPr algn="ctr"/>
            <a:r>
              <a:rPr lang="ru-RU" sz="4800" b="1" i="1" dirty="0" smtClean="0"/>
              <a:t>Спасибо за внимание!</a:t>
            </a:r>
            <a:endParaRPr lang="ru-RU" sz="4800" b="1" i="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42910" y="4214818"/>
            <a:ext cx="8229600" cy="2161374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Последствия злоупотребления компьютерными играми</a:t>
            </a:r>
            <a:endParaRPr lang="ru-RU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Рисунок 4" descr="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728" y="571480"/>
            <a:ext cx="6477000" cy="3429007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457200" y="714356"/>
            <a:ext cx="8229600" cy="5740452"/>
          </a:xfrm>
        </p:spPr>
        <p:txBody>
          <a:bodyPr>
            <a:normAutofit fontScale="85000" lnSpcReduction="20000"/>
          </a:bodyPr>
          <a:lstStyle/>
          <a:p>
            <a:pPr lvl="0"/>
            <a:r>
              <a:rPr lang="ru-RU" b="1" dirty="0" smtClean="0"/>
              <a:t>Злоупотребление компьютерными играми негативно влияет на личность человека, вызывая отклонения в сфере эмоциональных психических состояний и повышении уровня тревожности</a:t>
            </a:r>
            <a:r>
              <a:rPr lang="ru-RU" b="1" dirty="0" smtClean="0"/>
              <a:t>.</a:t>
            </a:r>
            <a:endParaRPr lang="ru-RU" b="1" dirty="0" smtClean="0"/>
          </a:p>
          <a:p>
            <a:pPr lvl="0">
              <a:buNone/>
            </a:pPr>
            <a:endParaRPr lang="ru-RU" dirty="0" smtClean="0"/>
          </a:p>
          <a:p>
            <a:pPr lvl="0"/>
            <a:r>
              <a:rPr lang="ru-RU" b="1" dirty="0" smtClean="0"/>
              <a:t>Снижение интереса к учебе, вследствие падения учебной мотивации. Ухудшение успеваемости</a:t>
            </a:r>
            <a:r>
              <a:rPr lang="ru-RU" b="1" dirty="0" smtClean="0"/>
              <a:t>.</a:t>
            </a:r>
          </a:p>
          <a:p>
            <a:pPr lvl="0">
              <a:buNone/>
            </a:pPr>
            <a:endParaRPr lang="ru-RU" dirty="0" smtClean="0"/>
          </a:p>
          <a:p>
            <a:r>
              <a:rPr lang="ru-RU" b="1" dirty="0" smtClean="0"/>
              <a:t>Длительное нахождение в мире компьютерных игр ведет к тому, что у подростка постепенно размываются границы в представлениях о том как устроен виртуальный мир и мир </a:t>
            </a:r>
            <a:r>
              <a:rPr lang="ru-RU" b="1" dirty="0" smtClean="0"/>
              <a:t>реальный. 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457200" y="714356"/>
            <a:ext cx="8229600" cy="5740452"/>
          </a:xfrm>
        </p:spPr>
        <p:txBody>
          <a:bodyPr>
            <a:normAutofit fontScale="92500" lnSpcReduction="20000"/>
          </a:bodyPr>
          <a:lstStyle/>
          <a:p>
            <a:pPr lvl="0"/>
            <a:r>
              <a:rPr lang="ru-RU" b="1" dirty="0" smtClean="0"/>
              <a:t>Игры, которые </a:t>
            </a:r>
            <a:r>
              <a:rPr lang="ru-RU" b="1" dirty="0" smtClean="0"/>
              <a:t>обязывают виртуального героя применять насилие ради выживания, служат </a:t>
            </a:r>
            <a:r>
              <a:rPr lang="ru-RU" b="1" dirty="0" smtClean="0"/>
              <a:t>поводом </a:t>
            </a:r>
            <a:r>
              <a:rPr lang="ru-RU" b="1" dirty="0" smtClean="0"/>
              <a:t>к неосознаваемому изменению своего отношения к </a:t>
            </a:r>
            <a:r>
              <a:rPr lang="ru-RU" b="1" dirty="0" smtClean="0"/>
              <a:t>миру.</a:t>
            </a:r>
          </a:p>
          <a:p>
            <a:pPr lvl="0">
              <a:buNone/>
            </a:pPr>
            <a:endParaRPr lang="ru-RU" b="1" dirty="0" smtClean="0"/>
          </a:p>
          <a:p>
            <a:pPr lvl="0"/>
            <a:r>
              <a:rPr lang="ru-RU" b="1" dirty="0" smtClean="0"/>
              <a:t>Ухудшение зрения, осанки и других показателей физического </a:t>
            </a:r>
            <a:r>
              <a:rPr lang="ru-RU" b="1" dirty="0" smtClean="0"/>
              <a:t>здоровья.</a:t>
            </a:r>
          </a:p>
          <a:p>
            <a:pPr lvl="0">
              <a:buNone/>
            </a:pPr>
            <a:endParaRPr lang="ru-RU" b="1" dirty="0" smtClean="0"/>
          </a:p>
          <a:p>
            <a:pPr lvl="0"/>
            <a:r>
              <a:rPr lang="ru-RU" b="1" dirty="0" smtClean="0"/>
              <a:t>Снижение интереса к другим видам </a:t>
            </a:r>
            <a:r>
              <a:rPr lang="ru-RU" b="1" dirty="0" smtClean="0"/>
              <a:t>деятельности.</a:t>
            </a:r>
          </a:p>
          <a:p>
            <a:pPr lvl="0">
              <a:buNone/>
            </a:pPr>
            <a:endParaRPr lang="ru-RU" b="1" dirty="0" smtClean="0"/>
          </a:p>
          <a:p>
            <a:pPr lvl="0"/>
            <a:r>
              <a:rPr lang="ru-RU" b="1" dirty="0" smtClean="0"/>
              <a:t>Нервное напряжение, снижение самоконтроля.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71472" y="4500570"/>
            <a:ext cx="8229600" cy="2161374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Положительные аспекты увлечения компьютерными играми</a:t>
            </a:r>
            <a:endParaRPr lang="ru-RU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Рисунок 5" descr="1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5984" y="357166"/>
            <a:ext cx="4786346" cy="40719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457200" y="857232"/>
            <a:ext cx="8229600" cy="5597576"/>
          </a:xfrm>
        </p:spPr>
        <p:txBody>
          <a:bodyPr/>
          <a:lstStyle/>
          <a:p>
            <a:pPr lvl="0"/>
            <a:r>
              <a:rPr lang="ru-RU" b="1" dirty="0" smtClean="0"/>
              <a:t>Развитие логического (игры-стратегии) и интуитивного (DOOM-образные игры) </a:t>
            </a:r>
            <a:r>
              <a:rPr lang="ru-RU" b="1" dirty="0" smtClean="0"/>
              <a:t>мышления.</a:t>
            </a:r>
          </a:p>
          <a:p>
            <a:pPr lvl="0">
              <a:buNone/>
            </a:pPr>
            <a:endParaRPr lang="ru-RU" b="1" dirty="0" smtClean="0"/>
          </a:p>
          <a:p>
            <a:pPr lvl="0"/>
            <a:r>
              <a:rPr lang="ru-RU" b="1" dirty="0" smtClean="0"/>
              <a:t> Способность взаимодействовать с группой (игры в сети, клубе</a:t>
            </a:r>
            <a:r>
              <a:rPr lang="ru-RU" b="1" dirty="0" smtClean="0"/>
              <a:t>).</a:t>
            </a:r>
          </a:p>
          <a:p>
            <a:pPr lvl="0">
              <a:buNone/>
            </a:pPr>
            <a:endParaRPr lang="ru-RU" b="1" dirty="0" smtClean="0"/>
          </a:p>
          <a:p>
            <a:pPr lvl="0"/>
            <a:r>
              <a:rPr lang="ru-RU" b="1" dirty="0" smtClean="0"/>
              <a:t> Реализация потребности в достижении.</a:t>
            </a:r>
          </a:p>
          <a:p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457200" y="428604"/>
            <a:ext cx="8229600" cy="6429396"/>
          </a:xfrm>
        </p:spPr>
        <p:txBody>
          <a:bodyPr>
            <a:normAutofit fontScale="92500" lnSpcReduction="20000"/>
          </a:bodyPr>
          <a:lstStyle/>
          <a:p>
            <a:pPr lvl="0"/>
            <a:r>
              <a:rPr lang="ru-RU" b="1" dirty="0" smtClean="0"/>
              <a:t>В процессе игры подросток развивает системный стиль мышления. Он обучается быстро и правильно извлекать нужную информацию.</a:t>
            </a:r>
          </a:p>
          <a:p>
            <a:pPr lvl="0">
              <a:buNone/>
            </a:pPr>
            <a:endParaRPr lang="ru-RU" b="1" dirty="0" smtClean="0"/>
          </a:p>
          <a:p>
            <a:pPr lvl="0"/>
            <a:r>
              <a:rPr lang="ru-RU" b="1" dirty="0" smtClean="0"/>
              <a:t> </a:t>
            </a:r>
            <a:r>
              <a:rPr lang="ru-RU" b="1" dirty="0" smtClean="0"/>
              <a:t>Виртуальная </a:t>
            </a:r>
            <a:r>
              <a:rPr lang="ru-RU" b="1" dirty="0" smtClean="0"/>
              <a:t>реальность, с ее способностью моделирования любой ситуации, может служить средством приобретения и закрепления жизненных умений и </a:t>
            </a:r>
            <a:r>
              <a:rPr lang="ru-RU" b="1" dirty="0" smtClean="0"/>
              <a:t>навыков.</a:t>
            </a:r>
          </a:p>
          <a:p>
            <a:pPr lvl="0">
              <a:buNone/>
            </a:pPr>
            <a:endParaRPr lang="ru-RU" b="1" dirty="0" smtClean="0"/>
          </a:p>
          <a:p>
            <a:pPr lvl="0"/>
            <a:r>
              <a:rPr lang="ru-RU" b="1" dirty="0" smtClean="0"/>
              <a:t> Самая простая видеоигра, соответствующая возрасту, формирует внимание, организацию деятельности, </a:t>
            </a:r>
            <a:r>
              <a:rPr lang="ru-RU" b="1" dirty="0" err="1" smtClean="0"/>
              <a:t>саморегуляцию</a:t>
            </a:r>
            <a:r>
              <a:rPr lang="ru-RU" b="1" dirty="0" smtClean="0"/>
              <a:t>, усидчивость, настойчивость, способность к анализу ошибок.</a:t>
            </a:r>
          </a:p>
          <a:p>
            <a:pPr>
              <a:buNone/>
            </a:pP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457200" y="214290"/>
            <a:ext cx="8229600" cy="6643710"/>
          </a:xfrm>
        </p:spPr>
        <p:txBody>
          <a:bodyPr>
            <a:normAutofit/>
          </a:bodyPr>
          <a:lstStyle/>
          <a:p>
            <a:pPr lvl="0"/>
            <a:r>
              <a:rPr lang="ru-RU" b="1" dirty="0" smtClean="0"/>
              <a:t>Игра за компьютером - это сложнейшая координация движений рук, зрительного восприятия и зрительной памяти, это анализ ситуации и процесс принятия решения</a:t>
            </a:r>
            <a:r>
              <a:rPr lang="ru-RU" b="1" dirty="0" smtClean="0"/>
              <a:t>.</a:t>
            </a:r>
          </a:p>
          <a:p>
            <a:pPr lvl="0">
              <a:buNone/>
            </a:pPr>
            <a:endParaRPr lang="ru-RU" dirty="0" smtClean="0"/>
          </a:p>
          <a:p>
            <a:pPr lvl="0"/>
            <a:r>
              <a:rPr lang="ru-RU" b="1" dirty="0" smtClean="0"/>
              <a:t> </a:t>
            </a:r>
            <a:r>
              <a:rPr lang="ru-RU" b="1" dirty="0" smtClean="0"/>
              <a:t>Формирование адекватного реагирования на неопределенность.</a:t>
            </a:r>
          </a:p>
          <a:p>
            <a:pPr lvl="0">
              <a:buNone/>
            </a:pPr>
            <a:endParaRPr lang="ru-RU" b="1" dirty="0" smtClean="0"/>
          </a:p>
          <a:p>
            <a:pPr lvl="0"/>
            <a:r>
              <a:rPr lang="ru-RU" b="1" dirty="0" smtClean="0"/>
              <a:t> Формирование способности быстро приспосабливаться к меняющимся условиям окружающей </a:t>
            </a:r>
            <a:r>
              <a:rPr lang="ru-RU" b="1" dirty="0" smtClean="0"/>
              <a:t>среды.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 numCol="2">
            <a:normAutofit/>
          </a:bodyPr>
          <a:lstStyle/>
          <a:p>
            <a:pPr algn="ctr">
              <a:buNone/>
            </a:pPr>
            <a:r>
              <a:rPr lang="ru-RU" sz="3200" b="1" i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Влияние компьютерных игр на личность и развитие ребенка не является тотально негативным</a:t>
            </a:r>
            <a:endParaRPr lang="ru-RU" sz="3200" b="1" i="1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4" name="Рисунок 3" descr="2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14942" y="1571612"/>
            <a:ext cx="3452810" cy="45720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Яркая">
  <a:themeElements>
    <a:clrScheme name="Модульная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Ярк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46</TotalTime>
  <Words>283</Words>
  <PresentationFormat>Экран (4:3)</PresentationFormat>
  <Paragraphs>34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Яркая</vt:lpstr>
      <vt:lpstr>ИГРОВАЯ ЗАВИСИМОСТЬ: БОЙ С ТЕНЬЮ  Положительное и отрицательное воздействие компьютерных игр на личность подростка</vt:lpstr>
      <vt:lpstr>Последствия злоупотребления компьютерными играми</vt:lpstr>
      <vt:lpstr>Слайд 3</vt:lpstr>
      <vt:lpstr>Слайд 4</vt:lpstr>
      <vt:lpstr>Положительные аспекты увлечения компьютерными играми</vt:lpstr>
      <vt:lpstr>Слайд 6</vt:lpstr>
      <vt:lpstr>Слайд 7</vt:lpstr>
      <vt:lpstr>Слайд 8</vt:lpstr>
      <vt:lpstr>Слайд 9</vt:lpstr>
      <vt:lpstr>Спасибо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ИГРОВАЯ ЗАВИСИМОСТЬ: БОЙ С ТЕНЬЮ  Положительное и отрицательное воздействие компьютерных игр на личность подростка</dc:title>
  <cp:lastModifiedBy>Фили</cp:lastModifiedBy>
  <cp:revision>6</cp:revision>
  <dcterms:modified xsi:type="dcterms:W3CDTF">2013-09-16T14:13:00Z</dcterms:modified>
</cp:coreProperties>
</file>