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98" r:id="rId3"/>
    <p:sldId id="299" r:id="rId4"/>
    <p:sldId id="281" r:id="rId5"/>
    <p:sldId id="276" r:id="rId6"/>
    <p:sldId id="288" r:id="rId7"/>
    <p:sldId id="295" r:id="rId8"/>
    <p:sldId id="296" r:id="rId9"/>
    <p:sldId id="275" r:id="rId10"/>
    <p:sldId id="282" r:id="rId11"/>
    <p:sldId id="291" r:id="rId12"/>
    <p:sldId id="277" r:id="rId13"/>
    <p:sldId id="272" r:id="rId14"/>
    <p:sldId id="287" r:id="rId15"/>
    <p:sldId id="297" r:id="rId16"/>
    <p:sldId id="278" r:id="rId17"/>
    <p:sldId id="279" r:id="rId18"/>
    <p:sldId id="280" r:id="rId19"/>
    <p:sldId id="264" r:id="rId20"/>
    <p:sldId id="265" r:id="rId21"/>
    <p:sldId id="289" r:id="rId22"/>
    <p:sldId id="292" r:id="rId23"/>
    <p:sldId id="267" r:id="rId24"/>
    <p:sldId id="269" r:id="rId25"/>
    <p:sldId id="270" r:id="rId26"/>
    <p:sldId id="271" r:id="rId27"/>
    <p:sldId id="290" r:id="rId28"/>
    <p:sldId id="283" r:id="rId29"/>
    <p:sldId id="284" r:id="rId30"/>
    <p:sldId id="293" r:id="rId31"/>
    <p:sldId id="301" r:id="rId32"/>
    <p:sldId id="300" r:id="rId33"/>
    <p:sldId id="28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660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C52A8-6CAC-495F-A1D7-4740D820FD16}" type="doc">
      <dgm:prSet loTypeId="urn:microsoft.com/office/officeart/2005/8/layout/vList6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C705E1D-4C7F-414A-A9D1-DD986F449AA2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ОПАСНЫЙ ДОСУГ</a:t>
          </a:r>
          <a:endParaRPr lang="ru-RU" dirty="0">
            <a:solidFill>
              <a:srgbClr val="002060"/>
            </a:solidFill>
          </a:endParaRPr>
        </a:p>
      </dgm:t>
    </dgm:pt>
    <dgm:pt modelId="{511C47D9-89B1-457D-9322-6935B4D2A0CE}" type="parTrans" cxnId="{AEEF66AC-4BCE-4EF3-BD67-288782F56C1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452AA04-60E3-4D50-B71C-7764C2F8E230}" type="sibTrans" cxnId="{AEEF66AC-4BCE-4EF3-BD67-288782F56C1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A857694-0631-489E-B69A-DFC1AA9F8D08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«Беги или умри», </a:t>
          </a:r>
          <a:r>
            <a:rPr lang="ru-RU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зацеперы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Заброшенки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челленж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24 часа, </a:t>
          </a:r>
          <a:r>
            <a:rPr lang="ru-RU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анорексичные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группы, </a:t>
          </a:r>
          <a:r>
            <a:rPr lang="ru-RU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шоплифтинг</a:t>
          </a:r>
          <a:r>
            <a:rPr lang="ru-RU" dirty="0" smtClean="0">
              <a:solidFill>
                <a:srgbClr val="002060"/>
              </a:solidFill>
            </a:rPr>
            <a:t> 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ru-RU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96B8F-66B3-472F-8EA5-95D87C94F94C}" type="parTrans" cxnId="{9B72FDBC-4832-4415-89A1-8AC3E8954F9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A52FD41-87E5-49E3-9D85-2E05BCA41F4A}" type="sibTrans" cxnId="{9B72FDBC-4832-4415-89A1-8AC3E8954F9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3FAFA47-EE78-4B67-BAF0-D07AF26242CA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ГРУППЫ СМЕРТИ</a:t>
          </a:r>
          <a:endParaRPr lang="ru-RU" dirty="0">
            <a:solidFill>
              <a:srgbClr val="002060"/>
            </a:solidFill>
          </a:endParaRPr>
        </a:p>
      </dgm:t>
    </dgm:pt>
    <dgm:pt modelId="{7A728FA5-3ABF-49AA-AE34-401A8E3FB69D}" type="parTrans" cxnId="{54B7F382-0451-499F-BD99-6AE5B173315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56F4B39-C654-4A67-B473-62E47D7E0739}" type="sibTrans" cxnId="{54B7F382-0451-499F-BD99-6AE5B173315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C895596-F9AC-4DD1-9E2E-4E669D5D432C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Cиний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кит», «Разбуди меня в 4. 20», «Тихий дом», «Я в игре», </a:t>
          </a:r>
          <a:r>
            <a: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f57, f58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"</a:t>
          </a:r>
          <a:r>
            <a:rPr lang="ru-RU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Рина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", "</a:t>
          </a:r>
          <a:r>
            <a:rPr lang="ru-RU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Няпока</a:t>
          </a:r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", "50 дней до моего..." </a:t>
          </a:r>
          <a:endParaRPr lang="ru-RU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C5D9BB-0103-46EB-8DA3-C1EE3A0C82EC}" type="parTrans" cxnId="{2006A24A-3EA6-48BC-9AF8-D7F5C2E97D8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1A7F53D-9E38-4B65-A496-470548E46728}" type="sibTrans" cxnId="{2006A24A-3EA6-48BC-9AF8-D7F5C2E97D8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A63A7DF-5544-4964-B024-D7C6A5A061BA}" type="pres">
      <dgm:prSet presAssocID="{519C52A8-6CAC-495F-A1D7-4740D820FD1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D1784CE-829C-48DF-92CA-B7EE1F18E4D4}" type="pres">
      <dgm:prSet presAssocID="{C3FAFA47-EE78-4B67-BAF0-D07AF26242CA}" presName="linNode" presStyleCnt="0"/>
      <dgm:spPr/>
    </dgm:pt>
    <dgm:pt modelId="{EA62DFDF-20A9-4503-96E0-3F885B401F74}" type="pres">
      <dgm:prSet presAssocID="{C3FAFA47-EE78-4B67-BAF0-D07AF26242CA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CBCCF-9AC7-4968-B586-9F78F6ED287B}" type="pres">
      <dgm:prSet presAssocID="{C3FAFA47-EE78-4B67-BAF0-D07AF26242C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1E6BB-B45E-4A93-902F-DB4F22E15715}" type="pres">
      <dgm:prSet presAssocID="{556F4B39-C654-4A67-B473-62E47D7E0739}" presName="spacing" presStyleCnt="0"/>
      <dgm:spPr/>
    </dgm:pt>
    <dgm:pt modelId="{0111C401-D086-41F6-886C-654B698E7246}" type="pres">
      <dgm:prSet presAssocID="{4C705E1D-4C7F-414A-A9D1-DD986F449AA2}" presName="linNode" presStyleCnt="0"/>
      <dgm:spPr/>
    </dgm:pt>
    <dgm:pt modelId="{10EC25EC-2BD4-49E4-84D6-A6B30DB0A310}" type="pres">
      <dgm:prSet presAssocID="{4C705E1D-4C7F-414A-A9D1-DD986F449AA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0BFB5-BCEF-436D-B907-0633BACE2E86}" type="pres">
      <dgm:prSet presAssocID="{4C705E1D-4C7F-414A-A9D1-DD986F449AA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E87C17-261F-4350-82F5-D21E813B4877}" type="presOf" srcId="{4C705E1D-4C7F-414A-A9D1-DD986F449AA2}" destId="{10EC25EC-2BD4-49E4-84D6-A6B30DB0A310}" srcOrd="0" destOrd="0" presId="urn:microsoft.com/office/officeart/2005/8/layout/vList6"/>
    <dgm:cxn modelId="{748457E5-BB7B-40DB-8FE8-FE72433BAD9C}" type="presOf" srcId="{7A857694-0631-489E-B69A-DFC1AA9F8D08}" destId="{3DE0BFB5-BCEF-436D-B907-0633BACE2E86}" srcOrd="0" destOrd="0" presId="urn:microsoft.com/office/officeart/2005/8/layout/vList6"/>
    <dgm:cxn modelId="{2006A24A-3EA6-48BC-9AF8-D7F5C2E97D85}" srcId="{C3FAFA47-EE78-4B67-BAF0-D07AF26242CA}" destId="{3C895596-F9AC-4DD1-9E2E-4E669D5D432C}" srcOrd="0" destOrd="0" parTransId="{6CC5D9BB-0103-46EB-8DA3-C1EE3A0C82EC}" sibTransId="{A1A7F53D-9E38-4B65-A496-470548E46728}"/>
    <dgm:cxn modelId="{54FBC751-88AE-4B74-BCBB-E4F94CC51C4F}" type="presOf" srcId="{519C52A8-6CAC-495F-A1D7-4740D820FD16}" destId="{FA63A7DF-5544-4964-B024-D7C6A5A061BA}" srcOrd="0" destOrd="0" presId="urn:microsoft.com/office/officeart/2005/8/layout/vList6"/>
    <dgm:cxn modelId="{AEEF66AC-4BCE-4EF3-BD67-288782F56C1F}" srcId="{519C52A8-6CAC-495F-A1D7-4740D820FD16}" destId="{4C705E1D-4C7F-414A-A9D1-DD986F449AA2}" srcOrd="1" destOrd="0" parTransId="{511C47D9-89B1-457D-9322-6935B4D2A0CE}" sibTransId="{0452AA04-60E3-4D50-B71C-7764C2F8E230}"/>
    <dgm:cxn modelId="{54B7F382-0451-499F-BD99-6AE5B1733157}" srcId="{519C52A8-6CAC-495F-A1D7-4740D820FD16}" destId="{C3FAFA47-EE78-4B67-BAF0-D07AF26242CA}" srcOrd="0" destOrd="0" parTransId="{7A728FA5-3ABF-49AA-AE34-401A8E3FB69D}" sibTransId="{556F4B39-C654-4A67-B473-62E47D7E0739}"/>
    <dgm:cxn modelId="{42128021-AC8A-43F2-A3AE-EBF1E2C68ADC}" type="presOf" srcId="{C3FAFA47-EE78-4B67-BAF0-D07AF26242CA}" destId="{EA62DFDF-20A9-4503-96E0-3F885B401F74}" srcOrd="0" destOrd="0" presId="urn:microsoft.com/office/officeart/2005/8/layout/vList6"/>
    <dgm:cxn modelId="{9B72FDBC-4832-4415-89A1-8AC3E8954F9E}" srcId="{4C705E1D-4C7F-414A-A9D1-DD986F449AA2}" destId="{7A857694-0631-489E-B69A-DFC1AA9F8D08}" srcOrd="0" destOrd="0" parTransId="{CE196B8F-66B3-472F-8EA5-95D87C94F94C}" sibTransId="{5A52FD41-87E5-49E3-9D85-2E05BCA41F4A}"/>
    <dgm:cxn modelId="{D842CE6A-AE0A-48C5-BB5E-5D3BB7025D5A}" type="presOf" srcId="{3C895596-F9AC-4DD1-9E2E-4E669D5D432C}" destId="{C6ACBCCF-9AC7-4968-B586-9F78F6ED287B}" srcOrd="0" destOrd="0" presId="urn:microsoft.com/office/officeart/2005/8/layout/vList6"/>
    <dgm:cxn modelId="{6355ED5C-3B19-4164-AEC0-7162F94544D5}" type="presParOf" srcId="{FA63A7DF-5544-4964-B024-D7C6A5A061BA}" destId="{FD1784CE-829C-48DF-92CA-B7EE1F18E4D4}" srcOrd="0" destOrd="0" presId="urn:microsoft.com/office/officeart/2005/8/layout/vList6"/>
    <dgm:cxn modelId="{BE887616-678B-490A-83E4-FA9E95A329CF}" type="presParOf" srcId="{FD1784CE-829C-48DF-92CA-B7EE1F18E4D4}" destId="{EA62DFDF-20A9-4503-96E0-3F885B401F74}" srcOrd="0" destOrd="0" presId="urn:microsoft.com/office/officeart/2005/8/layout/vList6"/>
    <dgm:cxn modelId="{4D4F783D-105A-4328-ACFA-312F68B839A8}" type="presParOf" srcId="{FD1784CE-829C-48DF-92CA-B7EE1F18E4D4}" destId="{C6ACBCCF-9AC7-4968-B586-9F78F6ED287B}" srcOrd="1" destOrd="0" presId="urn:microsoft.com/office/officeart/2005/8/layout/vList6"/>
    <dgm:cxn modelId="{B48E21FA-1D46-4471-A5C2-9B8DADF10A0C}" type="presParOf" srcId="{FA63A7DF-5544-4964-B024-D7C6A5A061BA}" destId="{AD41E6BB-B45E-4A93-902F-DB4F22E15715}" srcOrd="1" destOrd="0" presId="urn:microsoft.com/office/officeart/2005/8/layout/vList6"/>
    <dgm:cxn modelId="{B9D2CC68-0612-4781-9A48-71D9422BDC72}" type="presParOf" srcId="{FA63A7DF-5544-4964-B024-D7C6A5A061BA}" destId="{0111C401-D086-41F6-886C-654B698E7246}" srcOrd="2" destOrd="0" presId="urn:microsoft.com/office/officeart/2005/8/layout/vList6"/>
    <dgm:cxn modelId="{E511BC6F-9F93-46B4-812C-06191A84CC9B}" type="presParOf" srcId="{0111C401-D086-41F6-886C-654B698E7246}" destId="{10EC25EC-2BD4-49E4-84D6-A6B30DB0A310}" srcOrd="0" destOrd="0" presId="urn:microsoft.com/office/officeart/2005/8/layout/vList6"/>
    <dgm:cxn modelId="{11C10F78-1621-4894-BBD9-4F863B5BAA40}" type="presParOf" srcId="{0111C401-D086-41F6-886C-654B698E7246}" destId="{3DE0BFB5-BCEF-436D-B907-0633BACE2E8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ACBCCF-9AC7-4968-B586-9F78F6ED287B}">
      <dsp:nvSpPr>
        <dsp:cNvPr id="0" name=""/>
        <dsp:cNvSpPr/>
      </dsp:nvSpPr>
      <dsp:spPr>
        <a:xfrm>
          <a:off x="3172489" y="552"/>
          <a:ext cx="4758734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Cиний</a:t>
          </a: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кит», «Разбуди меня в 4. 20», «Тихий дом», «Я в игре», </a:t>
          </a:r>
          <a:r>
            <a:rPr lang="en-US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f57, f58</a:t>
          </a: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"</a:t>
          </a:r>
          <a:r>
            <a:rPr lang="ru-RU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Рина</a:t>
          </a: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", "</a:t>
          </a:r>
          <a:r>
            <a:rPr lang="ru-RU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Няпока</a:t>
          </a: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", "50 дней до моего..." </a:t>
          </a:r>
          <a:endParaRPr lang="ru-RU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2489" y="552"/>
        <a:ext cx="4758734" cy="2154694"/>
      </dsp:txXfrm>
    </dsp:sp>
    <dsp:sp modelId="{EA62DFDF-20A9-4503-96E0-3F885B401F74}">
      <dsp:nvSpPr>
        <dsp:cNvPr id="0" name=""/>
        <dsp:cNvSpPr/>
      </dsp:nvSpPr>
      <dsp:spPr>
        <a:xfrm>
          <a:off x="0" y="552"/>
          <a:ext cx="3172489" cy="21546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rgbClr val="002060"/>
              </a:solidFill>
            </a:rPr>
            <a:t>ГРУППЫ СМЕРТИ</a:t>
          </a:r>
          <a:endParaRPr lang="ru-RU" sz="4500" kern="1200" dirty="0">
            <a:solidFill>
              <a:srgbClr val="002060"/>
            </a:solidFill>
          </a:endParaRPr>
        </a:p>
      </dsp:txBody>
      <dsp:txXfrm>
        <a:off x="0" y="552"/>
        <a:ext cx="3172489" cy="2154694"/>
      </dsp:txXfrm>
    </dsp:sp>
    <dsp:sp modelId="{3DE0BFB5-BCEF-436D-B907-0633BACE2E86}">
      <dsp:nvSpPr>
        <dsp:cNvPr id="0" name=""/>
        <dsp:cNvSpPr/>
      </dsp:nvSpPr>
      <dsp:spPr>
        <a:xfrm>
          <a:off x="3172489" y="2370716"/>
          <a:ext cx="4758734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«Беги или умри», </a:t>
          </a:r>
          <a:r>
            <a:rPr lang="ru-RU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зацеперы</a:t>
          </a: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Заброшенки</a:t>
          </a: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челленж</a:t>
          </a: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24 часа, </a:t>
          </a:r>
          <a:r>
            <a:rPr lang="ru-RU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анорексичные</a:t>
          </a: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группы, </a:t>
          </a:r>
          <a:r>
            <a:rPr lang="ru-RU" sz="240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шоплифтинг</a:t>
          </a:r>
          <a:r>
            <a:rPr lang="ru-RU" sz="2400" kern="1200" dirty="0" smtClean="0">
              <a:solidFill>
                <a:srgbClr val="002060"/>
              </a:solidFill>
            </a:rPr>
            <a:t> </a:t>
          </a:r>
          <a:r>
            <a:rPr lang="ru-RU" sz="2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ru-RU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2489" y="2370716"/>
        <a:ext cx="4758734" cy="2154694"/>
      </dsp:txXfrm>
    </dsp:sp>
    <dsp:sp modelId="{10EC25EC-2BD4-49E4-84D6-A6B30DB0A310}">
      <dsp:nvSpPr>
        <dsp:cNvPr id="0" name=""/>
        <dsp:cNvSpPr/>
      </dsp:nvSpPr>
      <dsp:spPr>
        <a:xfrm>
          <a:off x="0" y="2370716"/>
          <a:ext cx="3172489" cy="21546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rgbClr val="002060"/>
              </a:solidFill>
            </a:rPr>
            <a:t>ОПАСНЫЙ ДОСУГ</a:t>
          </a:r>
          <a:endParaRPr lang="ru-RU" sz="4500" kern="1200" dirty="0">
            <a:solidFill>
              <a:srgbClr val="002060"/>
            </a:solidFill>
          </a:endParaRPr>
        </a:p>
      </dsp:txBody>
      <dsp:txXfrm>
        <a:off x="0" y="2370716"/>
        <a:ext cx="3172489" cy="2154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53955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saferunet.org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hotline.rocit.ru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tionline.com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77938" y="2348880"/>
            <a:ext cx="7772400" cy="1470025"/>
          </a:xfrm>
        </p:spPr>
        <p:txBody>
          <a:bodyPr/>
          <a:lstStyle/>
          <a:p>
            <a:r>
              <a:rPr lang="ru-RU" dirty="0" smtClean="0"/>
              <a:t>Опасные группы в социальных сетях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47664" y="3717032"/>
            <a:ext cx="6400800" cy="208823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Экспертно-консультативный совет родительской общественности 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ДОгМ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профилактике негативных проявлений среди обучающихся</a:t>
            </a:r>
          </a:p>
          <a:p>
            <a:endParaRPr lang="ru-RU" dirty="0"/>
          </a:p>
        </p:txBody>
      </p:sp>
      <p:pic>
        <p:nvPicPr>
          <p:cNvPr id="6" name="Рисунок 5" descr="A1A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201622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3452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8229600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Ребенок, кликая на ссылки, попадает в опасную группу. Здесь с ним связывается «куратор». Он дает задания и проверяет, готов ли ребенок «играть». Ведется переписка.</a:t>
            </a:r>
          </a:p>
          <a:p>
            <a:pPr algn="just"/>
            <a:r>
              <a:rPr lang="ru-RU" dirty="0"/>
              <a:t>Куратор выясняет психологическое состояние ребенка, узнает, где он проживает. И дает задания «</a:t>
            </a:r>
            <a:r>
              <a:rPr lang="ru-RU" dirty="0" err="1"/>
              <a:t>квеста</a:t>
            </a:r>
            <a:r>
              <a:rPr lang="ru-RU" dirty="0"/>
              <a:t>». Дети выполняют задания, наносят себе увечья, делают метки на руках лезвием, рисуют кита, например.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7234" y="3861048"/>
            <a:ext cx="8208912" cy="1384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Апогеем опасной игры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САМОУБИЙСТВО. Если ребёнок отказывается, то его шантажируют смертью родственников.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1398" y="5341158"/>
            <a:ext cx="4610153" cy="14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804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2866330"/>
          </a:xfrm>
        </p:spPr>
        <p:txBody>
          <a:bodyPr>
            <a:normAutofit fontScale="90000"/>
          </a:bodyPr>
          <a:lstStyle/>
          <a:p>
            <a:r>
              <a:rPr lang="ru-RU" dirty="0"/>
              <a:t>Это не игра, не </a:t>
            </a:r>
            <a:r>
              <a:rPr lang="ru-RU" dirty="0" err="1"/>
              <a:t>квест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это </a:t>
            </a:r>
            <a:r>
              <a:rPr lang="ru-RU" dirty="0"/>
              <a:t>ЛЕЗВИЕ НОЖА,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</a:t>
            </a:r>
            <a:r>
              <a:rPr lang="ru-RU" dirty="0"/>
              <a:t>которому ходит Ваш ребёнок!</a:t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36912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121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Как распознать опасные </a:t>
            </a:r>
            <a:r>
              <a:rPr lang="ru-RU" b="1" dirty="0" smtClean="0"/>
              <a:t>группы?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6916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У каждой группы есть свой знак, логотип. Это или символика богов, изображения ножей, лезвий, крови. Также присутствуют фотографии в черных, серых и красных тонах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Также в группе может присутствовать соответствующая музыка, которая </a:t>
            </a:r>
            <a:r>
              <a:rPr lang="ru-RU" dirty="0" smtClean="0"/>
              <a:t>погружает </a:t>
            </a:r>
            <a:r>
              <a:rPr lang="ru-RU" dirty="0"/>
              <a:t>в транс и депрессию. Если подросток находится в таком состоянии, им легко управлять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25" y="1600200"/>
            <a:ext cx="32311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https://opennov.ru/files/styles/node_full_width/public/news/8aad8678ed6ace77.jpg?itok=d1CfTQsX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opennov.ru/files/styles/node_full_width/public/news/8aad8678ed6ace77.jpg?itok=d1CfTQsX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199" y="2348880"/>
            <a:ext cx="4102809" cy="282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951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Сигналы, что ребенок вступил в опасную группу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99592" y="1600200"/>
            <a:ext cx="8136904" cy="514116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ребенок становится </a:t>
            </a:r>
            <a:r>
              <a:rPr lang="ru-RU" dirty="0"/>
              <a:t>резко послушным и </a:t>
            </a:r>
            <a:r>
              <a:rPr lang="ru-RU" dirty="0" smtClean="0"/>
              <a:t>отрешенным или агрессивным</a:t>
            </a:r>
          </a:p>
          <a:p>
            <a:pPr algn="just"/>
            <a:r>
              <a:rPr lang="ru-RU" dirty="0" smtClean="0"/>
              <a:t>изменяется распорядок дня (ранние подъёмы 4.20, подросток </a:t>
            </a:r>
            <a:r>
              <a:rPr lang="ru-RU" dirty="0"/>
              <a:t>вялый </a:t>
            </a:r>
            <a:r>
              <a:rPr lang="ru-RU" dirty="0" smtClean="0"/>
              <a:t>и депрессивный, </a:t>
            </a:r>
            <a:r>
              <a:rPr lang="ru-RU" dirty="0"/>
              <a:t>не </a:t>
            </a:r>
            <a:r>
              <a:rPr lang="ru-RU" dirty="0" smtClean="0"/>
              <a:t>высыпается…)</a:t>
            </a:r>
          </a:p>
          <a:p>
            <a:pPr algn="just"/>
            <a:r>
              <a:rPr lang="ru-RU" dirty="0" smtClean="0"/>
              <a:t>странные рисунки (киты, бабочки, единороги, символы суицидальных групп)</a:t>
            </a:r>
            <a:endParaRPr lang="ru-RU" dirty="0"/>
          </a:p>
          <a:p>
            <a:pPr algn="just"/>
            <a:r>
              <a:rPr lang="ru-RU" dirty="0" smtClean="0"/>
              <a:t>опасное </a:t>
            </a:r>
            <a:r>
              <a:rPr lang="ru-RU" dirty="0" err="1" smtClean="0"/>
              <a:t>сэлфи</a:t>
            </a:r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царапины </a:t>
            </a:r>
            <a:r>
              <a:rPr lang="ru-RU" dirty="0"/>
              <a:t>на руках в области вен, </a:t>
            </a:r>
            <a:endParaRPr lang="ru-RU" dirty="0" smtClean="0"/>
          </a:p>
          <a:p>
            <a:pPr algn="just"/>
            <a:r>
              <a:rPr lang="ru-RU" dirty="0" smtClean="0"/>
              <a:t>порезы</a:t>
            </a:r>
            <a:r>
              <a:rPr lang="ru-RU" dirty="0"/>
              <a:t>, порой глубокие</a:t>
            </a:r>
          </a:p>
        </p:txBody>
      </p:sp>
    </p:spTree>
    <p:extLst>
      <p:ext uri="{BB962C8B-B14F-4D97-AF65-F5344CB8AC3E}">
        <p14:creationId xmlns:p14="http://schemas.microsoft.com/office/powerpoint/2010/main" xmlns="" val="32859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Признаки вовлечения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96136" y="1600200"/>
            <a:ext cx="2890664" cy="4525963"/>
          </a:xfrm>
        </p:spPr>
        <p:txBody>
          <a:bodyPr/>
          <a:lstStyle/>
          <a:p>
            <a:r>
              <a:rPr lang="ru-RU" dirty="0" smtClean="0"/>
              <a:t>Меняет свой пароль</a:t>
            </a:r>
          </a:p>
          <a:p>
            <a:r>
              <a:rPr lang="ru-RU" dirty="0" smtClean="0"/>
              <a:t>Закрыл группу</a:t>
            </a:r>
          </a:p>
          <a:p>
            <a:r>
              <a:rPr lang="ru-RU" dirty="0" smtClean="0"/>
              <a:t>Говорит о конечности своей жизни</a:t>
            </a:r>
          </a:p>
          <a:p>
            <a:r>
              <a:rPr lang="ru-RU" dirty="0" smtClean="0"/>
              <a:t>На странице в ВК счётчик жизни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-13041"/>
            <a:ext cx="5069338" cy="687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84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Новые задания игры «Синий кит»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1692" y="4365104"/>
            <a:ext cx="7643192" cy="229480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Могут быть вовлечены дети с 7 лет. </a:t>
            </a:r>
          </a:p>
          <a:p>
            <a:pPr algn="ctr"/>
            <a:r>
              <a:rPr lang="ru-RU" dirty="0" smtClean="0"/>
              <a:t>Администратор группы даёт задание по осуществлению помощи маме, за такую помощь по дому начисляются баллы.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28598"/>
            <a:ext cx="4920546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60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ст. 15.1 Федерального закона от 27 июля 2006 года № 149-ФЗ «Об информации, информационных технологиях и о защите информации», к незаконной информации относятся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2060849"/>
            <a:ext cx="8280920" cy="230425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а) материалы с порнографическими изображениями несовершеннолетних, а также объявления о привлечении несовершеннолетних в качестве исполнителей для участия в зрелищных мероприятиях порнографического характера;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1560" y="4365104"/>
            <a:ext cx="8287072" cy="222170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б) информация о способах, методах разработки, изготовления и использования наркотических средств, психотропных веществ и их </a:t>
            </a:r>
            <a:r>
              <a:rPr lang="ru-RU" dirty="0" err="1"/>
              <a:t>прекурсоров</a:t>
            </a:r>
            <a:r>
              <a:rPr lang="ru-RU" dirty="0"/>
              <a:t>, местах их приобретения, о способах и местах культивирования </a:t>
            </a:r>
            <a:r>
              <a:rPr lang="ru-RU" dirty="0" err="1"/>
              <a:t>наркосодержащих</a:t>
            </a:r>
            <a:r>
              <a:rPr lang="ru-RU" dirty="0"/>
              <a:t> растений;</a:t>
            </a:r>
          </a:p>
        </p:txBody>
      </p:sp>
    </p:spTree>
    <p:extLst>
      <p:ext uri="{BB962C8B-B14F-4D97-AF65-F5344CB8AC3E}">
        <p14:creationId xmlns:p14="http://schemas.microsoft.com/office/powerpoint/2010/main" xmlns="" val="349519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в) информация о способах совершения самоубийства, а также призывов его </a:t>
            </a:r>
            <a:r>
              <a:rPr lang="ru-RU" sz="3200" dirty="0" smtClean="0"/>
              <a:t>совершения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ru-RU" dirty="0"/>
              <a:t>Если вы заметили группу, которая вызывает у вас подозрение, зафиксируйте </a:t>
            </a:r>
            <a:r>
              <a:rPr lang="ru-RU" dirty="0" smtClean="0"/>
              <a:t>страницу</a:t>
            </a:r>
          </a:p>
          <a:p>
            <a:pPr marL="0" indent="0">
              <a:buNone/>
            </a:pPr>
            <a:endParaRPr lang="ru-RU" sz="800" dirty="0" smtClean="0"/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мобильном телефоне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4715" y="1632069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На компьютере кнопка, а затем вставить, например, </a:t>
            </a:r>
          </a:p>
          <a:p>
            <a:pPr marL="0" indent="0" algn="ctr">
              <a:buNone/>
            </a:pPr>
            <a:r>
              <a:rPr lang="ru-RU" dirty="0"/>
              <a:t>в </a:t>
            </a:r>
            <a:r>
              <a:rPr lang="en-US" dirty="0"/>
              <a:t>Word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94169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7943"/>
            <a:ext cx="2874420" cy="270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Выгнутая влево стрелка 7"/>
          <p:cNvSpPr/>
          <p:nvPr/>
        </p:nvSpPr>
        <p:spPr>
          <a:xfrm>
            <a:off x="4399575" y="2775605"/>
            <a:ext cx="421617" cy="31160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09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В случае если вашему ребенку стали поступать угрозы от участников «подозрительной» группы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срочно написать </a:t>
            </a:r>
            <a:r>
              <a:rPr lang="ru-RU" dirty="0"/>
              <a:t>заявление в районный отдел полиции по факту угроз в соответствии со ст. 119 УК РФ. </a:t>
            </a:r>
            <a:endParaRPr lang="ru-RU" dirty="0" smtClean="0"/>
          </a:p>
          <a:p>
            <a:pPr algn="just"/>
            <a:r>
              <a:rPr lang="ru-RU" dirty="0" smtClean="0"/>
              <a:t>Угрозы </a:t>
            </a:r>
            <a:r>
              <a:rPr lang="ru-RU" dirty="0"/>
              <a:t>необходимо также зафиксировать сохранением переписки в виде </a:t>
            </a:r>
            <a:r>
              <a:rPr lang="ru-RU" dirty="0" err="1"/>
              <a:t>принтскрина</a:t>
            </a:r>
            <a:r>
              <a:rPr lang="ru-RU" dirty="0"/>
              <a:t> и фотографий.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dirty="0"/>
              <a:t>Если угрозы идут по телефону, нужно обязательно фиксировать все поступившие звонки или смс, потом получить выписку с телефонного номера и прикладывать ее к заявлению.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483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99592" y="3573016"/>
            <a:ext cx="7772400" cy="2088232"/>
          </a:xfrm>
        </p:spPr>
        <p:txBody>
          <a:bodyPr>
            <a:noAutofit/>
          </a:bodyPr>
          <a:lstStyle/>
          <a:p>
            <a:r>
              <a:rPr lang="ru-RU" sz="4000" b="1" dirty="0"/>
              <a:t>Алгоритм действий </a:t>
            </a:r>
            <a:r>
              <a:rPr lang="ru-RU" sz="4000" b="1" dirty="0" smtClean="0"/>
              <a:t>родителей в </a:t>
            </a:r>
            <a:r>
              <a:rPr lang="ru-RU" sz="4000" b="1" dirty="0"/>
              <a:t>случае выявления факта участия </a:t>
            </a:r>
            <a:r>
              <a:rPr lang="ru-RU" sz="4000" b="1" dirty="0" smtClean="0"/>
              <a:t>ребёнка </a:t>
            </a:r>
            <a:r>
              <a:rPr lang="ru-RU" sz="4000" b="1" dirty="0"/>
              <a:t>в </a:t>
            </a:r>
            <a:r>
              <a:rPr lang="ru-RU" sz="4000" b="1" dirty="0" smtClean="0"/>
              <a:t>опасной группе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8468" y="339452"/>
            <a:ext cx="31146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Documents and Settings\user\Мои документы\РАБОТА С ОУ\РАССЫЛКИ ПО ШКОЛАМ\САЙТ\логотип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0265"/>
            <a:ext cx="30480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150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Вовлечение в деструктивные группы в социальных сетя</a:t>
            </a:r>
            <a:r>
              <a:rPr lang="ru-RU" dirty="0"/>
              <a:t>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51411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Является аналогом вовлечения наших детей в наркологическую и другие зависимости.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Целью подобного </a:t>
            </a:r>
          </a:p>
          <a:p>
            <a:pPr marL="0" indent="0">
              <a:buNone/>
            </a:pPr>
            <a:r>
              <a:rPr lang="ru-RU" dirty="0" smtClean="0"/>
              <a:t>воздействия является </a:t>
            </a:r>
          </a:p>
          <a:p>
            <a:pPr marL="0" indent="0">
              <a:buNone/>
            </a:pPr>
            <a:r>
              <a:rPr lang="ru-RU" dirty="0" smtClean="0"/>
              <a:t>  серьёзный подрыв </a:t>
            </a:r>
          </a:p>
          <a:p>
            <a:pPr marL="0" indent="0">
              <a:buNone/>
            </a:pPr>
            <a:r>
              <a:rPr lang="ru-RU" dirty="0" smtClean="0"/>
              <a:t>  психологического </a:t>
            </a:r>
          </a:p>
          <a:p>
            <a:pPr marL="0" indent="0">
              <a:buNone/>
            </a:pPr>
            <a:r>
              <a:rPr lang="ru-RU" dirty="0" smtClean="0"/>
              <a:t>и физического здоровья</a:t>
            </a:r>
          </a:p>
          <a:p>
            <a:pPr marL="0" indent="0">
              <a:buNone/>
            </a:pPr>
            <a:r>
              <a:rPr lang="ru-RU" dirty="0" smtClean="0"/>
              <a:t>    нации вплоть до </a:t>
            </a:r>
          </a:p>
          <a:p>
            <a:pPr marL="0" indent="0">
              <a:buNone/>
            </a:pPr>
            <a:r>
              <a:rPr lang="ru-RU" dirty="0" smtClean="0"/>
              <a:t>      истребления.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02631"/>
            <a:ext cx="4114472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877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76672"/>
            <a:ext cx="7704856" cy="6120680"/>
          </a:xfrm>
        </p:spPr>
        <p:txBody>
          <a:bodyPr>
            <a:normAutofit fontScale="85000" lnSpcReduction="20000"/>
          </a:bodyPr>
          <a:lstStyle/>
          <a:p>
            <a:pPr lvl="0" algn="ctr"/>
            <a:r>
              <a:rPr lang="ru-RU" dirty="0"/>
              <a:t>Сообщить в Межрайонную прокуратуру города Москвы (территориальную</a:t>
            </a:r>
            <a:r>
              <a:rPr lang="ru-RU" dirty="0" smtClean="0"/>
              <a:t>).</a:t>
            </a:r>
          </a:p>
          <a:p>
            <a:pPr marL="0" lvl="0" indent="0" algn="ctr">
              <a:buNone/>
            </a:pPr>
            <a:r>
              <a:rPr lang="ru-RU" dirty="0" smtClean="0"/>
              <a:t>                                  </a:t>
            </a:r>
            <a:endParaRPr lang="ru-RU" dirty="0"/>
          </a:p>
          <a:p>
            <a:pPr lvl="0" algn="ctr"/>
            <a:r>
              <a:rPr lang="ru-RU" dirty="0"/>
              <a:t>Сообщить в Отдел полиции (ОМВД) по району города Москвы (территориальный</a:t>
            </a:r>
            <a:r>
              <a:rPr lang="ru-RU" dirty="0" smtClean="0"/>
              <a:t>).</a:t>
            </a:r>
          </a:p>
          <a:p>
            <a:pPr marL="0" lvl="0" indent="0" algn="ctr">
              <a:buNone/>
            </a:pPr>
            <a:endParaRPr lang="ru-RU" dirty="0"/>
          </a:p>
          <a:p>
            <a:pPr lvl="0" algn="ctr"/>
            <a:r>
              <a:rPr lang="ru-RU" dirty="0"/>
              <a:t>Сообщить в административный орган Городской межведомственной комиссии по делам несовершеннолетних и защите их прав (КДН и ЗП) города Москвы (территориальную</a:t>
            </a:r>
            <a:r>
              <a:rPr lang="ru-RU" dirty="0" smtClean="0"/>
              <a:t>).</a:t>
            </a:r>
          </a:p>
          <a:p>
            <a:pPr marL="0" lvl="0" indent="0" algn="ctr">
              <a:buNone/>
            </a:pPr>
            <a:endParaRPr lang="ru-RU" dirty="0"/>
          </a:p>
          <a:p>
            <a:pPr lvl="0" algn="ctr"/>
            <a:r>
              <a:rPr lang="ru-RU" dirty="0"/>
              <a:t>Сообщить в Федеральную службу по надзору в сфере связи, информационных технологий и массовых коммуникаций (</a:t>
            </a:r>
            <a:r>
              <a:rPr lang="ru-RU" dirty="0" err="1"/>
              <a:t>Роскомнадзор</a:t>
            </a:r>
            <a:r>
              <a:rPr lang="ru-RU" dirty="0"/>
              <a:t>) </a:t>
            </a:r>
            <a:endParaRPr lang="ru-RU" dirty="0" smtClean="0"/>
          </a:p>
          <a:p>
            <a:pPr marL="0" lv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(</a:t>
            </a:r>
            <a:r>
              <a:rPr lang="ru-RU" dirty="0">
                <a:solidFill>
                  <a:srgbClr val="FF0000"/>
                </a:solidFill>
              </a:rPr>
              <a:t>495) 987 68 00, (495) 987 68 01 </a:t>
            </a:r>
          </a:p>
          <a:p>
            <a:pPr marL="0" indent="0" algn="ctr">
              <a:buNone/>
            </a:pPr>
            <a:r>
              <a:rPr lang="ru-RU" dirty="0"/>
              <a:t>Обращение для закрытия ресурса.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77" t="11487" r="25078" b="33334"/>
          <a:stretch/>
        </p:blipFill>
        <p:spPr bwMode="auto">
          <a:xfrm>
            <a:off x="184680" y="548680"/>
            <a:ext cx="896504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06" t="9449" r="24408" b="2693"/>
          <a:stretch/>
        </p:blipFill>
        <p:spPr bwMode="auto">
          <a:xfrm>
            <a:off x="971600" y="116632"/>
            <a:ext cx="6912768" cy="659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013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6264696" cy="283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5123" y="2708920"/>
            <a:ext cx="5080037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461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1744"/>
            <a:ext cx="8229600" cy="1143000"/>
          </a:xfrm>
        </p:spPr>
        <p:txBody>
          <a:bodyPr/>
          <a:lstStyle/>
          <a:p>
            <a:r>
              <a:rPr lang="ru-RU" dirty="0" smtClean="0"/>
              <a:t>Если есть показания специалиста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3"/>
            <a:ext cx="8229600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Важно обратиться в медицинское учреждение.</a:t>
            </a:r>
          </a:p>
          <a:p>
            <a:pPr marL="0" indent="0" algn="ctr">
              <a:buNone/>
            </a:pPr>
            <a:endParaRPr lang="ru-RU" sz="800" dirty="0" smtClean="0"/>
          </a:p>
        </p:txBody>
      </p:sp>
      <p:pic>
        <p:nvPicPr>
          <p:cNvPr id="5" name="Picture 2" descr="F:\Отработано Морозова\Сухаревой\332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65104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995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242048" cy="3181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996952"/>
            <a:ext cx="8229600" cy="38308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Единый общероссийский номер детского телефона доверия: 8-800-200-01-22 (круглосуточно), если необходима экстренная консультация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524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Центр безопасного интернета России   </a:t>
            </a:r>
            <a:r>
              <a:rPr lang="ru-RU" u="sng" dirty="0">
                <a:hlinkClick r:id="rId2"/>
              </a:rPr>
              <a:t>http://www.saferunet.org/</a:t>
            </a:r>
            <a:r>
              <a:rPr lang="ru-RU" dirty="0"/>
              <a:t>, на сайте открыта горячая линия для электронного обращения за помощью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46" t="9983" r="24846" b="15898"/>
          <a:stretch/>
        </p:blipFill>
        <p:spPr bwMode="auto">
          <a:xfrm>
            <a:off x="1691680" y="1967506"/>
            <a:ext cx="6048672" cy="49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738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048" y="0"/>
            <a:ext cx="8568952" cy="18002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dirty="0"/>
              <a:t>РОЦИТ - общественная организация, объединяющая активных интернет-пользователей России  </a:t>
            </a:r>
            <a:r>
              <a:rPr lang="ru-RU" u="sng" dirty="0">
                <a:hlinkClick r:id="rId2"/>
              </a:rPr>
              <a:t>http://www.hotline.rocit.ru/</a:t>
            </a:r>
            <a:r>
              <a:rPr lang="ru-RU" dirty="0"/>
              <a:t>, на сайте открыта горячая линия для электронного обращения за помощью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07" t="10666" r="22923" b="12478"/>
          <a:stretch/>
        </p:blipFill>
        <p:spPr bwMode="auto">
          <a:xfrm>
            <a:off x="628984" y="1618008"/>
            <a:ext cx="8335504" cy="523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518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Горячая линия «Дети онлайн» 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8-800-250-00-15</a:t>
            </a:r>
            <a:r>
              <a:rPr lang="ru-RU" dirty="0"/>
              <a:t>, на линии помощи профессиональную психологическую и информационную поддержку оказывают психологи факультета психологии МГУ имени </a:t>
            </a:r>
            <a:r>
              <a:rPr lang="ru-RU" dirty="0" err="1"/>
              <a:t>М.В.Ломоносова</a:t>
            </a:r>
            <a:r>
              <a:rPr lang="ru-RU" dirty="0"/>
              <a:t> и Фонда Развития Интернет.  Обращаться с 9.00 до 18.00 по рабочим дням, время московское, </a:t>
            </a:r>
            <a:r>
              <a:rPr lang="ru-RU" u="sng" dirty="0">
                <a:hlinkClick r:id="rId2"/>
              </a:rPr>
              <a:t>www.detionline.com</a:t>
            </a: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880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46" t="10120" r="27308" b="17264"/>
          <a:stretch/>
        </p:blipFill>
        <p:spPr bwMode="auto">
          <a:xfrm>
            <a:off x="755576" y="780"/>
            <a:ext cx="8200253" cy="68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484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делать родителю, чтобы предотвратить попадание детей в подобные группы?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53650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Наблюдайте </a:t>
            </a:r>
            <a:r>
              <a:rPr lang="ru-RU" dirty="0"/>
              <a:t>за ребенком, по возможности не оставляйте его одного, уделяйте ему много внимания, говорите с ним, проводите время </a:t>
            </a:r>
            <a:r>
              <a:rPr lang="ru-RU" dirty="0" smtClean="0"/>
              <a:t>вместе</a:t>
            </a:r>
          </a:p>
          <a:p>
            <a:pPr algn="just"/>
            <a:r>
              <a:rPr lang="ru-RU" dirty="0" smtClean="0"/>
              <a:t>Ищите </a:t>
            </a:r>
            <a:r>
              <a:rPr lang="ru-RU" dirty="0"/>
              <a:t>ребенку </a:t>
            </a:r>
            <a:r>
              <a:rPr lang="ru-RU" dirty="0" smtClean="0"/>
              <a:t>досуг</a:t>
            </a:r>
          </a:p>
          <a:p>
            <a:pPr algn="just"/>
            <a:r>
              <a:rPr lang="ru-RU" dirty="0" smtClean="0"/>
              <a:t>Ограничьте </a:t>
            </a:r>
            <a:r>
              <a:rPr lang="ru-RU" dirty="0"/>
              <a:t>занятость гаджетами, которые принимают Интернет. </a:t>
            </a:r>
            <a:r>
              <a:rPr lang="ru-RU" dirty="0" smtClean="0"/>
              <a:t>							НО ПОМНИТЕ, </a:t>
            </a:r>
            <a:r>
              <a:rPr lang="ru-RU" dirty="0"/>
              <a:t>для продолжения игры "зомбированный" ребенок может воспользоваться чужим телефоном. </a:t>
            </a:r>
            <a:endParaRPr lang="ru-RU" dirty="0" smtClean="0"/>
          </a:p>
          <a:p>
            <a:pPr algn="just"/>
            <a:r>
              <a:rPr lang="ru-RU" dirty="0" smtClean="0"/>
              <a:t>Всегда </a:t>
            </a:r>
            <a:r>
              <a:rPr lang="ru-RU" dirty="0"/>
              <a:t>повторяйте - телефон предназначен для связи, для того, </a:t>
            </a:r>
            <a:r>
              <a:rPr lang="ru-RU" dirty="0" smtClean="0"/>
              <a:t>чтобы </a:t>
            </a:r>
            <a:r>
              <a:rPr lang="ru-RU" dirty="0"/>
              <a:t>передать информацию, узнать где ты, родной, любимый. Ведь я волнуюсь.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16597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92" t="10120" r="25692" b="14393"/>
          <a:stretch/>
        </p:blipFill>
        <p:spPr bwMode="auto">
          <a:xfrm>
            <a:off x="0" y="0"/>
            <a:ext cx="5292080" cy="452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058649" y="476672"/>
            <a:ext cx="4038600" cy="604867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/>
              <a:t>На компьютер ставить пароли, отключать WI-FI. Можно </a:t>
            </a:r>
            <a:r>
              <a:rPr lang="ru-RU" dirty="0" err="1"/>
              <a:t>мониторить</a:t>
            </a:r>
            <a:r>
              <a:rPr lang="ru-RU" dirty="0"/>
              <a:t> сети, используемые ребенком, можно </a:t>
            </a:r>
            <a:r>
              <a:rPr lang="ru-RU" dirty="0" err="1"/>
              <a:t>запараллелить</a:t>
            </a:r>
            <a:r>
              <a:rPr lang="ru-RU" dirty="0"/>
              <a:t> гаджеты с родительскими устройствами. Можно включиться в группу, где обитает ваш ребенок.</a:t>
            </a:r>
          </a:p>
          <a:p>
            <a:pPr algn="just"/>
            <a:r>
              <a:rPr lang="ru-RU" dirty="0"/>
              <a:t>Позаботьтесь о функции </a:t>
            </a:r>
            <a:endParaRPr lang="ru-RU" dirty="0" smtClean="0"/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Родительский контроль</a:t>
            </a: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Есть </a:t>
            </a:r>
            <a:r>
              <a:rPr lang="ru-RU" dirty="0"/>
              <a:t>разные разновидности, в том числе бесплатные.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39" t="28291" r="31076" b="46684"/>
          <a:stretch/>
        </p:blipFill>
        <p:spPr bwMode="auto">
          <a:xfrm>
            <a:off x="233431" y="4283612"/>
            <a:ext cx="4825218" cy="257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323" y="201563"/>
            <a:ext cx="9224323" cy="657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817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393507"/>
            <a:ext cx="4648200" cy="5745163"/>
          </a:xfrm>
        </p:spPr>
        <p:txBody>
          <a:bodyPr>
            <a:normAutofit lnSpcReduction="10000"/>
          </a:bodyPr>
          <a:lstStyle/>
          <a:p>
            <a:pPr marL="0" indent="14288"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b="1" i="1" dirty="0">
                <a:solidFill>
                  <a:srgbClr val="CC3300"/>
                </a:solidFill>
              </a:rPr>
              <a:t>ПЛАН ГИТЛЕРА В </a:t>
            </a:r>
            <a:r>
              <a:rPr lang="en-US" altLang="ru-RU" sz="2800" b="1" i="1" dirty="0">
                <a:solidFill>
                  <a:srgbClr val="CC330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altLang="ru-RU" sz="2800" b="1" i="1" dirty="0">
                <a:solidFill>
                  <a:srgbClr val="CC3300"/>
                </a:solidFill>
              </a:rPr>
              <a:t>ДЕЙСТВИИ</a:t>
            </a:r>
            <a:endParaRPr lang="en-US" altLang="ru-RU" sz="2800" b="1" i="1" dirty="0">
              <a:solidFill>
                <a:srgbClr val="CC3300"/>
              </a:solidFill>
            </a:endParaRPr>
          </a:p>
          <a:p>
            <a:pPr marL="0" indent="14288" algn="ctr">
              <a:lnSpc>
                <a:spcPct val="90000"/>
              </a:lnSpc>
              <a:buFont typeface="Wingdings" pitchFamily="2" charset="2"/>
              <a:buNone/>
            </a:pPr>
            <a:endParaRPr lang="en-US" altLang="ru-RU" sz="2800" i="1" dirty="0">
              <a:solidFill>
                <a:srgbClr val="CC3300"/>
              </a:solidFill>
            </a:endParaRPr>
          </a:p>
          <a:p>
            <a:pPr marL="0" indent="14288" algn="ctr">
              <a:lnSpc>
                <a:spcPct val="90000"/>
              </a:lnSpc>
              <a:buFont typeface="Wingdings" pitchFamily="2" charset="2"/>
              <a:buNone/>
            </a:pPr>
            <a:endParaRPr lang="ru-RU" altLang="ru-RU" sz="2800" dirty="0"/>
          </a:p>
          <a:p>
            <a:pPr marL="0" indent="14288"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dirty="0"/>
              <a:t>   </a:t>
            </a:r>
            <a:r>
              <a:rPr lang="ru-RU" altLang="ru-RU" sz="2800" dirty="0">
                <a:solidFill>
                  <a:srgbClr val="660033"/>
                </a:solidFill>
                <a:effectLst/>
              </a:rPr>
              <a:t>«Население России должно быть сокращено наполовину... </a:t>
            </a:r>
          </a:p>
          <a:p>
            <a:pPr marL="0" indent="14288"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dirty="0">
                <a:solidFill>
                  <a:srgbClr val="660033"/>
                </a:solidFill>
                <a:effectLst/>
              </a:rPr>
              <a:t>    Никаких прививок, никакой гигиены, только ВОДКА и ТАБАК, и они сами себя уничтожат!»</a:t>
            </a:r>
            <a:endParaRPr lang="ru-RU" altLang="ru-RU" sz="2800" b="1" dirty="0">
              <a:solidFill>
                <a:srgbClr val="660033"/>
              </a:solidFill>
              <a:effectLst/>
            </a:endParaRPr>
          </a:p>
          <a:p>
            <a:pPr marL="0" indent="14288"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b="1" dirty="0">
                <a:solidFill>
                  <a:srgbClr val="660033"/>
                </a:solidFill>
                <a:effectLst/>
              </a:rPr>
              <a:t>  </a:t>
            </a:r>
          </a:p>
          <a:p>
            <a:pPr marL="0" indent="14288"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b="1" dirty="0">
                <a:solidFill>
                  <a:srgbClr val="660033"/>
                </a:solidFill>
                <a:effectLst/>
              </a:rPr>
              <a:t>                                   </a:t>
            </a:r>
            <a:r>
              <a:rPr lang="en-US" altLang="ru-RU" sz="2800" b="1" dirty="0">
                <a:solidFill>
                  <a:srgbClr val="660033"/>
                </a:solidFill>
                <a:effectLst/>
              </a:rPr>
              <a:t>       </a:t>
            </a:r>
            <a:r>
              <a:rPr lang="ru-RU" altLang="ru-RU" sz="2800" b="1" dirty="0">
                <a:solidFill>
                  <a:srgbClr val="660033"/>
                </a:solidFill>
                <a:effectLst/>
              </a:rPr>
              <a:t>АДОЛЬФ ГИТЛЕР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4664"/>
            <a:ext cx="3352800" cy="56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101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Очень важно!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653136"/>
            <a:ext cx="8435280" cy="18002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Выяснить знает ли он, кто ещё играет в опасные </a:t>
            </a:r>
            <a:r>
              <a:rPr lang="ru-RU" dirty="0" err="1" smtClean="0"/>
              <a:t>квесты</a:t>
            </a:r>
            <a:r>
              <a:rPr lang="ru-RU" dirty="0" smtClean="0"/>
              <a:t>, входит в группы в социальных сетях.</a:t>
            </a:r>
          </a:p>
          <a:p>
            <a:pPr algn="just"/>
            <a:r>
              <a:rPr lang="ru-RU" dirty="0" smtClean="0"/>
              <a:t>Сообщите законным представителям, классным руководителям, заместителю директора, директору.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555464" cy="322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81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цель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600201"/>
            <a:ext cx="8064896" cy="11807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- научить ребёнка </a:t>
            </a:r>
            <a:r>
              <a:rPr lang="ru-RU" dirty="0"/>
              <a:t>говорить «</a:t>
            </a:r>
            <a:r>
              <a:rPr lang="ru-RU" dirty="0" smtClean="0"/>
              <a:t>НЕТ» и сопротивляться давлению преступных сообществ.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263"/>
          <a:stretch/>
        </p:blipFill>
        <p:spPr bwMode="auto">
          <a:xfrm>
            <a:off x="2267744" y="2993504"/>
            <a:ext cx="5254551" cy="3383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873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r>
              <a:rPr lang="ru-RU" dirty="0" smtClean="0"/>
              <a:t>Помните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8507288" cy="146876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что одним из главных факторов защиты от вовлечения в деструктивные группы являются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ЗАНЯТИЯ ПО ИНТЕРЕСАМ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7339" y="2780928"/>
            <a:ext cx="3571875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81128"/>
            <a:ext cx="3335762" cy="2225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314" y="2803240"/>
            <a:ext cx="3317354" cy="2415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1666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04961" y="2060848"/>
            <a:ext cx="4038600" cy="3705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/>
              <a:t>Мы - рядом!</a:t>
            </a:r>
          </a:p>
          <a:p>
            <a:pPr marL="0" indent="0" algn="ctr">
              <a:buNone/>
            </a:pPr>
            <a:r>
              <a:rPr lang="ru-RU" sz="4400" dirty="0" smtClean="0"/>
              <a:t>Мы - вместе!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04448" y="0"/>
            <a:ext cx="53955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30" t="37060" r="33868" b="28615"/>
          <a:stretch/>
        </p:blipFill>
        <p:spPr bwMode="auto">
          <a:xfrm>
            <a:off x="1115616" y="1556792"/>
            <a:ext cx="3168352" cy="3417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659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Опасные группы в социальных сетях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2783197"/>
              </p:ext>
            </p:extLst>
          </p:nvPr>
        </p:nvGraphicFramePr>
        <p:xfrm>
          <a:off x="755576" y="1600200"/>
          <a:ext cx="793122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93284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«Беги или умри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94420" y="4681582"/>
            <a:ext cx="7859216" cy="198777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Суть игры — перебежать дорогу  как можно ближе перед движущимся транспортом. Поэтому водители должны быть предельно осторожны, если особенно вблизи увидят группу детей у дороги. И взрослым не стоит проходить мимо таких развлечений детей.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544616" cy="3539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9180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ru-RU" dirty="0" err="1" smtClean="0"/>
              <a:t>Зацеперы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30" r="12662"/>
          <a:stretch/>
        </p:blipFill>
        <p:spPr bwMode="auto">
          <a:xfrm>
            <a:off x="827584" y="1371600"/>
            <a:ext cx="754028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071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Заброшенки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584" y="5321076"/>
            <a:ext cx="7992888" cy="13482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Фото и </a:t>
            </a:r>
            <a:r>
              <a:rPr lang="ru-RU" dirty="0"/>
              <a:t>видео материалы, подтверждающие </a:t>
            </a:r>
            <a:r>
              <a:rPr lang="ru-RU" dirty="0" smtClean="0"/>
              <a:t>пребывание </a:t>
            </a:r>
            <a:r>
              <a:rPr lang="ru-RU" dirty="0"/>
              <a:t>в заброшенных зданиях, стройках, лагерях и других объектах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6191250" cy="4124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56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Челленж</a:t>
            </a:r>
            <a:r>
              <a:rPr lang="ru-RU" dirty="0" smtClean="0"/>
              <a:t> 24 </a:t>
            </a:r>
            <a:r>
              <a:rPr lang="ru-RU" dirty="0"/>
              <a:t>часа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584" y="4941169"/>
            <a:ext cx="8136904" cy="19168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Цель - провести </a:t>
            </a:r>
            <a:r>
              <a:rPr lang="ru-RU" dirty="0"/>
              <a:t>время сутки либо полусутки в общественном месте (ТЦ, кинотеатр, музей, магазин, библиотека, школа и т.д.) и не попасть в поле зрение охраны или </a:t>
            </a:r>
            <a:r>
              <a:rPr lang="ru-RU" dirty="0" smtClean="0"/>
              <a:t>видеозаписи.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24" b="12076"/>
          <a:stretch/>
        </p:blipFill>
        <p:spPr bwMode="auto">
          <a:xfrm>
            <a:off x="1907704" y="1196752"/>
            <a:ext cx="6096000" cy="3474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093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0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Опасные группы в социальных сетях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08720"/>
            <a:ext cx="8075240" cy="376881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В </a:t>
            </a:r>
            <a:r>
              <a:rPr lang="ru-RU" dirty="0" err="1"/>
              <a:t>соцсетях</a:t>
            </a:r>
            <a:r>
              <a:rPr lang="ru-RU" dirty="0"/>
              <a:t> ВК и в </a:t>
            </a:r>
            <a:r>
              <a:rPr lang="ru-RU" dirty="0" err="1" smtClean="0"/>
              <a:t>Инстаграмм</a:t>
            </a:r>
            <a:r>
              <a:rPr lang="ru-RU" dirty="0" smtClean="0"/>
              <a:t> </a:t>
            </a:r>
            <a:r>
              <a:rPr lang="ru-RU" dirty="0"/>
              <a:t>появляются </a:t>
            </a:r>
            <a:r>
              <a:rPr lang="ru-RU" dirty="0" smtClean="0"/>
              <a:t> </a:t>
            </a:r>
            <a:r>
              <a:rPr lang="ru-RU" dirty="0" err="1" smtClean="0"/>
              <a:t>хештеги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 err="1"/>
              <a:t>Хэштеги</a:t>
            </a:r>
            <a:r>
              <a:rPr lang="ru-RU" dirty="0"/>
              <a:t> — это ссылки, нажав на которые попадаешь на определенную страничку в </a:t>
            </a:r>
            <a:r>
              <a:rPr lang="ru-RU" dirty="0" err="1"/>
              <a:t>соцсетях</a:t>
            </a:r>
            <a:r>
              <a:rPr lang="ru-RU" dirty="0"/>
              <a:t>. Такие </a:t>
            </a:r>
            <a:r>
              <a:rPr lang="ru-RU" dirty="0" err="1"/>
              <a:t>хэштеги</a:t>
            </a:r>
            <a:r>
              <a:rPr lang="ru-RU" dirty="0"/>
              <a:t> — это уже повод для серьезного беспокойства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 smtClean="0"/>
              <a:t>(</a:t>
            </a:r>
            <a:r>
              <a:rPr lang="ru-RU" dirty="0" err="1" smtClean="0"/>
              <a:t>домкитов</a:t>
            </a:r>
            <a:r>
              <a:rPr lang="ru-RU" dirty="0"/>
              <a:t>, </a:t>
            </a:r>
            <a:r>
              <a:rPr lang="ru-RU" dirty="0" err="1"/>
              <a:t>млечныйпуть</a:t>
            </a:r>
            <a:r>
              <a:rPr lang="ru-RU" dirty="0"/>
              <a:t>, 150звёзд, ff33, d28, </a:t>
            </a:r>
            <a:r>
              <a:rPr lang="ru-RU" dirty="0" err="1" smtClean="0"/>
              <a:t>хочувигру</a:t>
            </a:r>
            <a:r>
              <a:rPr lang="ru-RU" dirty="0" smtClean="0"/>
              <a:t>)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079"/>
          <a:stretch/>
        </p:blipFill>
        <p:spPr>
          <a:xfrm>
            <a:off x="1930400" y="4509120"/>
            <a:ext cx="5768469" cy="23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900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1104</Words>
  <Application>Microsoft Office PowerPoint</Application>
  <PresentationFormat>Экран (4:3)</PresentationFormat>
  <Paragraphs>111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Опасные группы в социальных сетях</vt:lpstr>
      <vt:lpstr>Вовлечение в деструктивные группы в социальных сетях</vt:lpstr>
      <vt:lpstr>Слайд 3</vt:lpstr>
      <vt:lpstr>Опасные группы в социальных сетях</vt:lpstr>
      <vt:lpstr>«Беги или умри»</vt:lpstr>
      <vt:lpstr>Зацеперы </vt:lpstr>
      <vt:lpstr>Заброшенки</vt:lpstr>
      <vt:lpstr>Челленж 24 часа </vt:lpstr>
      <vt:lpstr>Опасные группы в социальных сетях</vt:lpstr>
      <vt:lpstr>Слайд 10</vt:lpstr>
      <vt:lpstr>Это не игра, не квест,  это ЛЕЗВИЕ НОЖА,  по которому ходит Ваш ребёнок! </vt:lpstr>
      <vt:lpstr>Как распознать опасные группы?</vt:lpstr>
      <vt:lpstr>Сигналы, что ребенок вступил в опасную группу</vt:lpstr>
      <vt:lpstr>Признаки вовлечения</vt:lpstr>
      <vt:lpstr>Новые задания игры «Синий кит»</vt:lpstr>
      <vt:lpstr>ст. 15.1 Федерального закона от 27 июля 2006 года № 149-ФЗ «Об информации, информационных технологиях и о защите информации», к незаконной информации относятся</vt:lpstr>
      <vt:lpstr>в) информация о способах совершения самоубийства, а также призывов его совершения</vt:lpstr>
      <vt:lpstr>В случае если вашему ребенку стали поступать угрозы от участников «подозрительной» группы</vt:lpstr>
      <vt:lpstr>Алгоритм действий родителей в случае выявления факта участия ребёнка в опасной группе </vt:lpstr>
      <vt:lpstr>Слайд 20</vt:lpstr>
      <vt:lpstr>Слайд 21</vt:lpstr>
      <vt:lpstr>Если есть показания специалиста</vt:lpstr>
      <vt:lpstr>Слайд 23</vt:lpstr>
      <vt:lpstr>Слайд 24</vt:lpstr>
      <vt:lpstr>Слайд 25</vt:lpstr>
      <vt:lpstr>Слайд 26</vt:lpstr>
      <vt:lpstr>Слайд 27</vt:lpstr>
      <vt:lpstr>Что делать родителю, чтобы предотвратить попадание детей в подобные группы?</vt:lpstr>
      <vt:lpstr>Слайд 29</vt:lpstr>
      <vt:lpstr>Очень важно!</vt:lpstr>
      <vt:lpstr>Наша цель</vt:lpstr>
      <vt:lpstr>Помните 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Elena</cp:lastModifiedBy>
  <cp:revision>80</cp:revision>
  <dcterms:modified xsi:type="dcterms:W3CDTF">2017-04-13T08:29:42Z</dcterms:modified>
</cp:coreProperties>
</file>