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358246" cy="428628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C000"/>
                </a:solidFill>
              </a:rPr>
              <a:t>ИГРОВАЯ ЗАВИСИМОСТЬ: </a:t>
            </a:r>
            <a:br>
              <a:rPr lang="ru-RU" i="1" dirty="0" smtClean="0">
                <a:solidFill>
                  <a:srgbClr val="FFC000"/>
                </a:solidFill>
              </a:rPr>
            </a:br>
            <a:r>
              <a:rPr lang="ru-RU" i="1" dirty="0" smtClean="0">
                <a:solidFill>
                  <a:srgbClr val="FFC000"/>
                </a:solidFill>
              </a:rPr>
              <a:t>БОЙ С ТЕНЬЮ</a:t>
            </a:r>
            <a:br>
              <a:rPr lang="ru-RU" i="1" dirty="0" smtClean="0">
                <a:solidFill>
                  <a:srgbClr val="FFC000"/>
                </a:solidFill>
              </a:rPr>
            </a:br>
            <a:r>
              <a:rPr lang="ru-RU" i="1" dirty="0" smtClean="0">
                <a:solidFill>
                  <a:srgbClr val="FFC000"/>
                </a:solidFill>
              </a:rPr>
              <a:t/>
            </a:r>
            <a:br>
              <a:rPr lang="ru-RU" i="1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>ИГРОВАЯ КОМПЬЮТЕРНАЯ ЗАВИСИМОСТЬ КАК ПРОБЛЕМА. </a:t>
            </a:r>
            <a:b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>Способы преодоления. </a:t>
            </a:r>
            <a:b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3100" dirty="0" err="1" smtClean="0">
                <a:solidFill>
                  <a:schemeClr val="tx1">
                    <a:lumMod val="95000"/>
                  </a:schemeClr>
                </a:solidFill>
              </a:rPr>
              <a:t>пРОФИЛАктика</a:t>
            </a:r>
            <a:r>
              <a:rPr lang="ru-RU" sz="3100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  <a:r>
              <a:rPr lang="ru-RU" sz="3100" dirty="0" smtClean="0">
                <a:solidFill>
                  <a:srgbClr val="FFC000"/>
                </a:solidFill>
              </a:rPr>
              <a:t/>
            </a:r>
            <a:br>
              <a:rPr lang="ru-RU" sz="3100" dirty="0" smtClean="0">
                <a:solidFill>
                  <a:srgbClr val="FFC000"/>
                </a:solidFill>
              </a:rPr>
            </a:br>
            <a:endParaRPr lang="ru-RU" sz="31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929198"/>
            <a:ext cx="6480048" cy="17526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Звонарева А.М.</a:t>
            </a:r>
          </a:p>
          <a:p>
            <a:r>
              <a:rPr lang="ru-RU" sz="1800" dirty="0" smtClean="0"/>
              <a:t>Педагог-психолог ЦПМСС «Фили»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370887" cy="185736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2"/>
                </a:solidFill>
              </a:rPr>
              <a:t>Временные ограничения пребывания</a:t>
            </a:r>
            <a:br>
              <a:rPr lang="ru-RU" sz="3200" dirty="0">
                <a:solidFill>
                  <a:schemeClr val="accent2"/>
                </a:solidFill>
              </a:rPr>
            </a:br>
            <a:r>
              <a:rPr lang="ru-RU" sz="3200" dirty="0">
                <a:solidFill>
                  <a:schemeClr val="accent2"/>
                </a:solidFill>
              </a:rPr>
              <a:t> за компьютером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9157" name="Oval 5"/>
          <p:cNvSpPr>
            <a:spLocks noChangeArrowheads="1"/>
          </p:cNvSpPr>
          <p:nvPr/>
        </p:nvSpPr>
        <p:spPr bwMode="gray">
          <a:xfrm>
            <a:off x="6227763" y="22860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58" name="Oval 6"/>
          <p:cNvSpPr>
            <a:spLocks noChangeArrowheads="1"/>
          </p:cNvSpPr>
          <p:nvPr/>
        </p:nvSpPr>
        <p:spPr bwMode="gray">
          <a:xfrm>
            <a:off x="6227763" y="2286000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59" name="Oval 7"/>
          <p:cNvSpPr>
            <a:spLocks noChangeArrowheads="1"/>
          </p:cNvSpPr>
          <p:nvPr/>
        </p:nvSpPr>
        <p:spPr bwMode="gray">
          <a:xfrm>
            <a:off x="6369050" y="242728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60" name="Oval 8"/>
          <p:cNvSpPr>
            <a:spLocks noChangeArrowheads="1"/>
          </p:cNvSpPr>
          <p:nvPr/>
        </p:nvSpPr>
        <p:spPr bwMode="gray">
          <a:xfrm>
            <a:off x="6400800" y="2438400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61" name="Oval 9"/>
          <p:cNvSpPr>
            <a:spLocks noChangeArrowheads="1"/>
          </p:cNvSpPr>
          <p:nvPr/>
        </p:nvSpPr>
        <p:spPr bwMode="gray">
          <a:xfrm>
            <a:off x="6470650" y="25209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62" name="Oval 10"/>
          <p:cNvSpPr>
            <a:spLocks noChangeArrowheads="1"/>
          </p:cNvSpPr>
          <p:nvPr/>
        </p:nvSpPr>
        <p:spPr bwMode="gray">
          <a:xfrm>
            <a:off x="755650" y="22796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63" name="Oval 11"/>
          <p:cNvSpPr>
            <a:spLocks noChangeArrowheads="1"/>
          </p:cNvSpPr>
          <p:nvPr/>
        </p:nvSpPr>
        <p:spPr bwMode="gray">
          <a:xfrm>
            <a:off x="755650" y="227965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64" name="Oval 12"/>
          <p:cNvSpPr>
            <a:spLocks noChangeArrowheads="1"/>
          </p:cNvSpPr>
          <p:nvPr/>
        </p:nvSpPr>
        <p:spPr bwMode="gray">
          <a:xfrm>
            <a:off x="896938" y="242093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65" name="Oval 13"/>
          <p:cNvSpPr>
            <a:spLocks noChangeArrowheads="1"/>
          </p:cNvSpPr>
          <p:nvPr/>
        </p:nvSpPr>
        <p:spPr bwMode="gray">
          <a:xfrm>
            <a:off x="898525" y="242411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66" name="Oval 14"/>
          <p:cNvSpPr>
            <a:spLocks noChangeArrowheads="1"/>
          </p:cNvSpPr>
          <p:nvPr/>
        </p:nvSpPr>
        <p:spPr bwMode="gray">
          <a:xfrm>
            <a:off x="990600" y="251460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017588" y="2540000"/>
            <a:ext cx="1636712" cy="1636713"/>
            <a:chOff x="4166" y="1706"/>
            <a:chExt cx="1252" cy="1252"/>
          </a:xfrm>
        </p:grpSpPr>
        <p:sp>
          <p:nvSpPr>
            <p:cNvPr id="49168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69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70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71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9172" name="Oval 20"/>
          <p:cNvSpPr>
            <a:spLocks noChangeArrowheads="1"/>
          </p:cNvSpPr>
          <p:nvPr/>
        </p:nvSpPr>
        <p:spPr bwMode="gray">
          <a:xfrm>
            <a:off x="3492500" y="2286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73" name="Oval 21"/>
          <p:cNvSpPr>
            <a:spLocks noChangeArrowheads="1"/>
          </p:cNvSpPr>
          <p:nvPr/>
        </p:nvSpPr>
        <p:spPr bwMode="gray">
          <a:xfrm>
            <a:off x="3492500" y="2286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9174" name="Oval 22"/>
          <p:cNvSpPr>
            <a:spLocks noChangeArrowheads="1"/>
          </p:cNvSpPr>
          <p:nvPr/>
        </p:nvSpPr>
        <p:spPr bwMode="gray">
          <a:xfrm>
            <a:off x="3633788" y="24272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75" name="Oval 23"/>
          <p:cNvSpPr>
            <a:spLocks noChangeArrowheads="1"/>
          </p:cNvSpPr>
          <p:nvPr/>
        </p:nvSpPr>
        <p:spPr bwMode="gray">
          <a:xfrm>
            <a:off x="3635375" y="243046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9176" name="Oval 24"/>
          <p:cNvSpPr>
            <a:spLocks noChangeArrowheads="1"/>
          </p:cNvSpPr>
          <p:nvPr/>
        </p:nvSpPr>
        <p:spPr bwMode="gray">
          <a:xfrm>
            <a:off x="3727450" y="2520950"/>
            <a:ext cx="1690688" cy="1690688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754438" y="2540000"/>
            <a:ext cx="1636712" cy="1636713"/>
            <a:chOff x="4166" y="1706"/>
            <a:chExt cx="1252" cy="1252"/>
          </a:xfrm>
        </p:grpSpPr>
        <p:sp>
          <p:nvSpPr>
            <p:cNvPr id="49178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79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80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81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6500813" y="2540000"/>
            <a:ext cx="1636712" cy="1636713"/>
            <a:chOff x="4166" y="1706"/>
            <a:chExt cx="1252" cy="1252"/>
          </a:xfrm>
        </p:grpSpPr>
        <p:sp>
          <p:nvSpPr>
            <p:cNvPr id="49183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84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85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186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9187" name="AutoShape 35"/>
          <p:cNvSpPr>
            <a:spLocks noChangeArrowheads="1"/>
          </p:cNvSpPr>
          <p:nvPr/>
        </p:nvSpPr>
        <p:spPr bwMode="gray">
          <a:xfrm>
            <a:off x="804863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 минут в день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endParaRPr lang="en-US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49188" name="AutoShape 36"/>
          <p:cNvSpPr>
            <a:spLocks noChangeArrowheads="1"/>
          </p:cNvSpPr>
          <p:nvPr/>
        </p:nvSpPr>
        <p:spPr bwMode="gray">
          <a:xfrm>
            <a:off x="3538538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49189" name="AutoShape 37"/>
          <p:cNvSpPr>
            <a:spLocks noChangeArrowheads="1"/>
          </p:cNvSpPr>
          <p:nvPr/>
        </p:nvSpPr>
        <p:spPr bwMode="gray">
          <a:xfrm>
            <a:off x="6291263" y="4818063"/>
            <a:ext cx="2057400" cy="51593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1,5 часа в день</a:t>
            </a:r>
            <a:r>
              <a:rPr lang="ru-RU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en-US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endParaRPr lang="en-US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49190" name="Text Box 38"/>
          <p:cNvSpPr txBox="1">
            <a:spLocks noChangeArrowheads="1"/>
          </p:cNvSpPr>
          <p:nvPr/>
        </p:nvSpPr>
        <p:spPr bwMode="gray">
          <a:xfrm>
            <a:off x="1258888" y="2781300"/>
            <a:ext cx="1009650" cy="1127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0000"/>
                </a:solidFill>
              </a:rPr>
              <a:t> </a:t>
            </a:r>
            <a:r>
              <a:rPr lang="ru-RU" sz="2000" b="1">
                <a:solidFill>
                  <a:srgbClr val="CC0066"/>
                </a:solidFill>
              </a:rPr>
              <a:t>7-12 лет </a:t>
            </a:r>
            <a:endParaRPr lang="en-US" sz="2000" b="1">
              <a:solidFill>
                <a:srgbClr val="CC0066"/>
              </a:solidFill>
            </a:endParaRPr>
          </a:p>
          <a:p>
            <a:pPr algn="ctr" eaLnBrk="0" hangingPunct="0"/>
            <a:r>
              <a:rPr lang="ru-RU" sz="2400">
                <a:solidFill>
                  <a:srgbClr val="CC0066"/>
                </a:solidFill>
              </a:rPr>
              <a:t> </a:t>
            </a:r>
            <a:endParaRPr lang="en-US" sz="2400">
              <a:solidFill>
                <a:srgbClr val="CC0066"/>
              </a:solidFill>
            </a:endParaRPr>
          </a:p>
        </p:txBody>
      </p:sp>
      <p:sp>
        <p:nvSpPr>
          <p:cNvPr id="49192" name="Text Box 40"/>
          <p:cNvSpPr txBox="1">
            <a:spLocks noChangeArrowheads="1"/>
          </p:cNvSpPr>
          <p:nvPr/>
        </p:nvSpPr>
        <p:spPr bwMode="gray">
          <a:xfrm>
            <a:off x="6910388" y="2997200"/>
            <a:ext cx="8334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CC0066"/>
                </a:solidFill>
              </a:rPr>
              <a:t>14-17</a:t>
            </a:r>
          </a:p>
          <a:p>
            <a:pPr algn="ctr" eaLnBrk="0" hangingPunct="0"/>
            <a:r>
              <a:rPr lang="ru-RU" sz="2000" b="1">
                <a:solidFill>
                  <a:srgbClr val="CC0066"/>
                </a:solidFill>
              </a:rPr>
              <a:t> лет</a:t>
            </a:r>
            <a:endParaRPr lang="en-US" sz="2000" b="1">
              <a:solidFill>
                <a:srgbClr val="CC0066"/>
              </a:solidFill>
            </a:endParaRPr>
          </a:p>
        </p:txBody>
      </p:sp>
      <p:sp>
        <p:nvSpPr>
          <p:cNvPr id="49194" name="Text Box 42"/>
          <p:cNvSpPr txBox="1">
            <a:spLocks noChangeArrowheads="1"/>
          </p:cNvSpPr>
          <p:nvPr/>
        </p:nvSpPr>
        <p:spPr bwMode="auto">
          <a:xfrm>
            <a:off x="3924300" y="2924175"/>
            <a:ext cx="1152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0066"/>
                </a:solidFill>
              </a:rPr>
              <a:t>12-14 лет</a:t>
            </a:r>
          </a:p>
        </p:txBody>
      </p:sp>
      <p:sp>
        <p:nvSpPr>
          <p:cNvPr id="49195" name="Text Box 43"/>
          <p:cNvSpPr txBox="1">
            <a:spLocks noChangeArrowheads="1"/>
          </p:cNvSpPr>
          <p:nvPr/>
        </p:nvSpPr>
        <p:spPr bwMode="auto">
          <a:xfrm>
            <a:off x="3419475" y="4868863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333399"/>
                </a:solidFill>
              </a:rPr>
              <a:t>1 час в день</a:t>
            </a:r>
          </a:p>
        </p:txBody>
      </p:sp>
      <p:sp>
        <p:nvSpPr>
          <p:cNvPr id="49196" name="Text Box 44"/>
          <p:cNvSpPr txBox="1">
            <a:spLocks noChangeArrowheads="1"/>
          </p:cNvSpPr>
          <p:nvPr/>
        </p:nvSpPr>
        <p:spPr bwMode="auto">
          <a:xfrm>
            <a:off x="1547813" y="616585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rgbClr val="FFC000"/>
                </a:solidFill>
              </a:rPr>
              <a:t>Обязателен  один выходной в неделю!</a:t>
            </a:r>
          </a:p>
        </p:txBody>
      </p:sp>
      <p:sp>
        <p:nvSpPr>
          <p:cNvPr id="49200" name="Line 48"/>
          <p:cNvSpPr>
            <a:spLocks noChangeShapeType="1"/>
          </p:cNvSpPr>
          <p:nvPr/>
        </p:nvSpPr>
        <p:spPr bwMode="auto">
          <a:xfrm>
            <a:off x="1835150" y="44370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201" name="Line 49"/>
          <p:cNvSpPr>
            <a:spLocks noChangeShapeType="1"/>
          </p:cNvSpPr>
          <p:nvPr/>
        </p:nvSpPr>
        <p:spPr bwMode="auto">
          <a:xfrm>
            <a:off x="4572000" y="44370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202" name="Line 50"/>
          <p:cNvSpPr>
            <a:spLocks noChangeShapeType="1"/>
          </p:cNvSpPr>
          <p:nvPr/>
        </p:nvSpPr>
        <p:spPr bwMode="auto">
          <a:xfrm>
            <a:off x="7308850" y="44370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203" name="AutoShape 51"/>
          <p:cNvSpPr>
            <a:spLocks noChangeArrowheads="1"/>
          </p:cNvSpPr>
          <p:nvPr/>
        </p:nvSpPr>
        <p:spPr bwMode="auto">
          <a:xfrm rot="10800000">
            <a:off x="3995738" y="5445125"/>
            <a:ext cx="1152525" cy="720725"/>
          </a:xfrm>
          <a:custGeom>
            <a:avLst/>
            <a:gdLst>
              <a:gd name="G0" fmla="+- 6480 0 0"/>
              <a:gd name="G1" fmla="+- 8640 0 0"/>
              <a:gd name="G2" fmla="+- 6171 0 0"/>
              <a:gd name="G3" fmla="+- 21600 0 6480"/>
              <a:gd name="G4" fmla="+- 21600 0 864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5429 h 21600"/>
              <a:gd name="T4" fmla="*/ 10800 w 21600"/>
              <a:gd name="T5" fmla="*/ 18514 h 21600"/>
              <a:gd name="T6" fmla="*/ 21600 w 21600"/>
              <a:gd name="T7" fmla="*/ 154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7470648" cy="1143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accent2"/>
                </a:solidFill>
              </a:rPr>
              <a:t>Цензура компьютерных игр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858016" y="2997200"/>
            <a:ext cx="2000264" cy="30226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714876" y="3000372"/>
            <a:ext cx="2000265" cy="30226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2285984" y="3000372"/>
            <a:ext cx="2143140" cy="30226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142844" y="2997200"/>
            <a:ext cx="1908206" cy="30226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82700" y="1196975"/>
            <a:ext cx="6096000" cy="1223963"/>
            <a:chOff x="624" y="1152"/>
            <a:chExt cx="4080" cy="720"/>
          </a:xfrm>
        </p:grpSpPr>
        <p:sp>
          <p:nvSpPr>
            <p:cNvPr id="55304" name="Rectangle 8"/>
            <p:cNvSpPr>
              <a:spLocks noChangeArrowheads="1"/>
            </p:cNvSpPr>
            <p:nvPr/>
          </p:nvSpPr>
          <p:spPr bwMode="lt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55306" name="Oval 10"/>
              <p:cNvSpPr>
                <a:spLocks noChangeArrowheads="1"/>
              </p:cNvSpPr>
              <p:nvPr/>
            </p:nvSpPr>
            <p:spPr bwMode="lt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07" name="Rectangle 11"/>
              <p:cNvSpPr>
                <a:spLocks noChangeArrowheads="1"/>
              </p:cNvSpPr>
              <p:nvPr/>
            </p:nvSpPr>
            <p:spPr bwMode="lt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08" name="Oval 12"/>
              <p:cNvSpPr>
                <a:spLocks noChangeArrowheads="1"/>
              </p:cNvSpPr>
              <p:nvPr/>
            </p:nvSpPr>
            <p:spPr bwMode="lt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09" name="Oval 13"/>
              <p:cNvSpPr>
                <a:spLocks noChangeArrowheads="1"/>
              </p:cNvSpPr>
              <p:nvPr/>
            </p:nvSpPr>
            <p:spPr bwMode="lt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310" name="Rectangle 14"/>
            <p:cNvSpPr>
              <a:spLocks noChangeArrowheads="1"/>
            </p:cNvSpPr>
            <p:nvPr/>
          </p:nvSpPr>
          <p:spPr bwMode="lt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55312" name="Oval 16"/>
              <p:cNvSpPr>
                <a:spLocks noChangeArrowheads="1"/>
              </p:cNvSpPr>
              <p:nvPr/>
            </p:nvSpPr>
            <p:spPr bwMode="lt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13" name="Rectangle 17"/>
              <p:cNvSpPr>
                <a:spLocks noChangeArrowheads="1"/>
              </p:cNvSpPr>
              <p:nvPr/>
            </p:nvSpPr>
            <p:spPr bwMode="lt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14" name="Oval 18"/>
              <p:cNvSpPr>
                <a:spLocks noChangeArrowheads="1"/>
              </p:cNvSpPr>
              <p:nvPr/>
            </p:nvSpPr>
            <p:spPr bwMode="lt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15" name="Oval 19"/>
              <p:cNvSpPr>
                <a:spLocks noChangeArrowheads="1"/>
              </p:cNvSpPr>
              <p:nvPr/>
            </p:nvSpPr>
            <p:spPr bwMode="lt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316" name="Rectangle 20"/>
            <p:cNvSpPr>
              <a:spLocks noChangeArrowheads="1"/>
            </p:cNvSpPr>
            <p:nvPr/>
          </p:nvSpPr>
          <p:spPr bwMode="lt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55318" name="Oval 22"/>
              <p:cNvSpPr>
                <a:spLocks noChangeArrowheads="1"/>
              </p:cNvSpPr>
              <p:nvPr/>
            </p:nvSpPr>
            <p:spPr bwMode="lt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19" name="Rectangle 23"/>
              <p:cNvSpPr>
                <a:spLocks noChangeArrowheads="1"/>
              </p:cNvSpPr>
              <p:nvPr/>
            </p:nvSpPr>
            <p:spPr bwMode="lt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20" name="Oval 24"/>
              <p:cNvSpPr>
                <a:spLocks noChangeArrowheads="1"/>
              </p:cNvSpPr>
              <p:nvPr/>
            </p:nvSpPr>
            <p:spPr bwMode="lt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321" name="Oval 25"/>
              <p:cNvSpPr>
                <a:spLocks noChangeArrowheads="1"/>
              </p:cNvSpPr>
              <p:nvPr/>
            </p:nvSpPr>
            <p:spPr bwMode="lt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322" name="Rectangle 26"/>
            <p:cNvSpPr>
              <a:spLocks noChangeArrowheads="1"/>
            </p:cNvSpPr>
            <p:nvPr/>
          </p:nvSpPr>
          <p:spPr bwMode="lt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55323" name="Rectangle 27"/>
          <p:cNvSpPr>
            <a:spLocks noChangeArrowheads="1"/>
          </p:cNvSpPr>
          <p:nvPr/>
        </p:nvSpPr>
        <p:spPr bwMode="ltGray">
          <a:xfrm>
            <a:off x="1116013" y="1557338"/>
            <a:ext cx="1179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 1 вопрос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5324" name="Rectangle 28"/>
          <p:cNvSpPr>
            <a:spLocks noChangeArrowheads="1"/>
          </p:cNvSpPr>
          <p:nvPr/>
        </p:nvSpPr>
        <p:spPr bwMode="ltGray">
          <a:xfrm>
            <a:off x="3059113" y="1557338"/>
            <a:ext cx="1116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2 вопрос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5325" name="Rectangle 29"/>
          <p:cNvSpPr>
            <a:spLocks noChangeArrowheads="1"/>
          </p:cNvSpPr>
          <p:nvPr/>
        </p:nvSpPr>
        <p:spPr bwMode="ltGray">
          <a:xfrm>
            <a:off x="4787900" y="1557338"/>
            <a:ext cx="1116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3 вопрос</a:t>
            </a:r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ltGray">
          <a:xfrm>
            <a:off x="6443663" y="1557338"/>
            <a:ext cx="1260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4 вопрос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327" name="Rectangle 31"/>
          <p:cNvSpPr>
            <a:spLocks noChangeArrowheads="1"/>
          </p:cNvSpPr>
          <p:nvPr/>
        </p:nvSpPr>
        <p:spPr bwMode="auto">
          <a:xfrm>
            <a:off x="428596" y="3143248"/>
            <a:ext cx="13684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i="1" dirty="0">
                <a:solidFill>
                  <a:schemeClr val="bg1"/>
                </a:solidFill>
              </a:rPr>
              <a:t>Что даст эта игра моему ребёнку </a:t>
            </a: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  <a:p>
            <a:pPr algn="ctr"/>
            <a:r>
              <a:rPr lang="ru-RU" sz="6000" b="1" i="1" dirty="0">
                <a:solidFill>
                  <a:schemeClr val="bg1"/>
                </a:solidFill>
              </a:rPr>
              <a:t>?</a:t>
            </a:r>
            <a:r>
              <a:rPr lang="ru-RU" sz="6000" dirty="0">
                <a:solidFill>
                  <a:srgbClr val="333399"/>
                </a:solidFill>
              </a:rPr>
              <a:t> </a:t>
            </a:r>
            <a:endParaRPr lang="en-US" sz="6000" dirty="0">
              <a:solidFill>
                <a:srgbClr val="333399"/>
              </a:solidFill>
            </a:endParaRPr>
          </a:p>
        </p:txBody>
      </p:sp>
      <p:sp>
        <p:nvSpPr>
          <p:cNvPr id="55328" name="Rectangle 32"/>
          <p:cNvSpPr>
            <a:spLocks noChangeArrowheads="1"/>
          </p:cNvSpPr>
          <p:nvPr/>
        </p:nvSpPr>
        <p:spPr bwMode="auto">
          <a:xfrm>
            <a:off x="2571736" y="3214686"/>
            <a:ext cx="15843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i="1" dirty="0">
                <a:solidFill>
                  <a:schemeClr val="bg1"/>
                </a:solidFill>
              </a:rPr>
              <a:t>Какие качества   будет развивать в нём</a:t>
            </a: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  <a:p>
            <a:pPr algn="ctr"/>
            <a:r>
              <a:rPr lang="ru-RU" sz="6000" b="1" i="1" dirty="0">
                <a:solidFill>
                  <a:schemeClr val="bg1"/>
                </a:solidFill>
              </a:rPr>
              <a:t>?</a:t>
            </a:r>
          </a:p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55329" name="Rectangle 33"/>
          <p:cNvSpPr>
            <a:spLocks noChangeArrowheads="1"/>
          </p:cNvSpPr>
          <p:nvPr/>
        </p:nvSpPr>
        <p:spPr bwMode="auto">
          <a:xfrm>
            <a:off x="4714876" y="3143248"/>
            <a:ext cx="18002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i="1" dirty="0">
                <a:solidFill>
                  <a:schemeClr val="bg1"/>
                </a:solidFill>
              </a:rPr>
              <a:t>Не даст ли игра </a:t>
            </a:r>
          </a:p>
          <a:p>
            <a:pPr algn="ctr"/>
            <a:r>
              <a:rPr lang="ru-RU" b="1" i="1" dirty="0">
                <a:solidFill>
                  <a:schemeClr val="bg1"/>
                </a:solidFill>
              </a:rPr>
              <a:t>опасную информацию</a:t>
            </a:r>
          </a:p>
          <a:p>
            <a:pPr algn="ctr"/>
            <a:endParaRPr lang="ru-RU" b="1" i="1" dirty="0"/>
          </a:p>
          <a:p>
            <a:pPr algn="ctr"/>
            <a:endParaRPr lang="ru-RU" b="1" i="1" dirty="0"/>
          </a:p>
          <a:p>
            <a:pPr algn="ctr"/>
            <a:r>
              <a:rPr lang="ru-RU" sz="6000" b="1" i="1" dirty="0">
                <a:solidFill>
                  <a:schemeClr val="bg1"/>
                </a:solidFill>
              </a:rPr>
              <a:t>?</a:t>
            </a:r>
            <a:endParaRPr lang="en-US" sz="6000" b="1" i="1" dirty="0">
              <a:solidFill>
                <a:schemeClr val="bg1"/>
              </a:solidFill>
            </a:endParaRPr>
          </a:p>
        </p:txBody>
      </p:sp>
      <p:sp>
        <p:nvSpPr>
          <p:cNvPr id="55330" name="Rectangle 34"/>
          <p:cNvSpPr>
            <a:spLocks noChangeArrowheads="1"/>
          </p:cNvSpPr>
          <p:nvPr/>
        </p:nvSpPr>
        <p:spPr bwMode="auto">
          <a:xfrm>
            <a:off x="6858016" y="3214686"/>
            <a:ext cx="1928826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</a:rPr>
              <a:t>Не будет ли формировать агрессивный стиль поведения</a:t>
            </a: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  <a:p>
            <a:pPr algn="ctr"/>
            <a:r>
              <a:rPr lang="ru-RU" sz="6000" b="1" i="1" dirty="0">
                <a:solidFill>
                  <a:schemeClr val="bg1"/>
                </a:solidFill>
              </a:rPr>
              <a:t>?</a:t>
            </a:r>
            <a:r>
              <a:rPr lang="ru-RU" sz="6000" dirty="0">
                <a:solidFill>
                  <a:schemeClr val="bg1"/>
                </a:solidFill>
              </a:rPr>
              <a:t> 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Что может уберечь ребенка от компьютерной зависимости?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Контролировать доступ к </a:t>
            </a:r>
            <a:r>
              <a:rPr lang="ru-RU" dirty="0" smtClean="0"/>
              <a:t>компьютеру.</a:t>
            </a:r>
            <a:endParaRPr lang="ru-RU" dirty="0" smtClean="0"/>
          </a:p>
          <a:p>
            <a:pPr lvl="0"/>
            <a:r>
              <a:rPr lang="ru-RU" dirty="0" smtClean="0"/>
              <a:t>Ознакомить ребенка с временными нормами работы на </a:t>
            </a:r>
            <a:r>
              <a:rPr lang="ru-RU" dirty="0" smtClean="0"/>
              <a:t>компьютере.  </a:t>
            </a:r>
            <a:endParaRPr lang="ru-RU" dirty="0" smtClean="0"/>
          </a:p>
          <a:p>
            <a:pPr lvl="0"/>
            <a:r>
              <a:rPr lang="ru-RU" dirty="0" smtClean="0"/>
              <a:t>Контролировать </a:t>
            </a:r>
            <a:r>
              <a:rPr lang="ru-RU" dirty="0" err="1" smtClean="0"/>
              <a:t>внеучебную</a:t>
            </a:r>
            <a:r>
              <a:rPr lang="ru-RU" dirty="0" smtClean="0"/>
              <a:t> занятость </a:t>
            </a:r>
            <a:r>
              <a:rPr lang="ru-RU" dirty="0" smtClean="0"/>
              <a:t>ребенка.    </a:t>
            </a:r>
            <a:endParaRPr lang="ru-RU" dirty="0" smtClean="0"/>
          </a:p>
          <a:p>
            <a:pPr lvl="0"/>
            <a:r>
              <a:rPr lang="ru-RU" dirty="0" smtClean="0"/>
              <a:t>Приобщать к выполнению домашних </a:t>
            </a:r>
            <a:r>
              <a:rPr lang="ru-RU" dirty="0" smtClean="0"/>
              <a:t>обязанностей. </a:t>
            </a:r>
            <a:endParaRPr lang="ru-RU" dirty="0" smtClean="0"/>
          </a:p>
          <a:p>
            <a:pPr lvl="0"/>
            <a:r>
              <a:rPr lang="ru-RU" dirty="0" smtClean="0"/>
              <a:t>Культивировать совместные мероприятия в </a:t>
            </a:r>
            <a:r>
              <a:rPr lang="ru-RU" dirty="0" smtClean="0"/>
              <a:t>семье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Ежедневно общаться с ребенком на интересующие его </a:t>
            </a:r>
            <a:r>
              <a:rPr lang="ru-RU" dirty="0" smtClean="0"/>
              <a:t>темы.</a:t>
            </a:r>
            <a:endParaRPr lang="ru-RU" dirty="0" smtClean="0"/>
          </a:p>
          <a:p>
            <a:pPr lvl="0"/>
            <a:r>
              <a:rPr lang="ru-RU" dirty="0" smtClean="0"/>
              <a:t>Учить ребенка правилам общения с </a:t>
            </a:r>
            <a:r>
              <a:rPr lang="ru-RU" dirty="0" smtClean="0"/>
              <a:t>окружающими.</a:t>
            </a:r>
            <a:endParaRPr lang="ru-RU" dirty="0" smtClean="0"/>
          </a:p>
          <a:p>
            <a:pPr lvl="0"/>
            <a:r>
              <a:rPr lang="ru-RU" dirty="0" smtClean="0"/>
              <a:t>Научить ребенка способам  эмоциональной регуляции.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500306"/>
            <a:ext cx="7470648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FFC000"/>
                </a:solidFill>
              </a:rPr>
              <a:t>Спасибо за внимание!</a:t>
            </a:r>
            <a:endParaRPr lang="ru-RU" sz="54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-285776"/>
            <a:ext cx="7467600" cy="641193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b="1" i="1" dirty="0" smtClean="0"/>
              <a:t>Основные </a:t>
            </a:r>
            <a:r>
              <a:rPr lang="ru-RU" sz="2800" b="1" i="1" dirty="0" smtClean="0"/>
              <a:t>механизмы </a:t>
            </a:r>
            <a:r>
              <a:rPr lang="ru-RU" sz="2800" b="1" i="1" dirty="0" smtClean="0"/>
              <a:t>формирования игровой компьютерной зависимости </a:t>
            </a:r>
            <a:r>
              <a:rPr lang="ru-RU" sz="2800" b="1" i="1" dirty="0" smtClean="0"/>
              <a:t>основаны на потребностях в принятии роли и стремлении ухода от </a:t>
            </a:r>
            <a:r>
              <a:rPr lang="ru-RU" sz="2800" b="1" i="1" dirty="0" smtClean="0"/>
              <a:t>реальности</a:t>
            </a:r>
            <a:endParaRPr lang="ru-RU" sz="2800" b="1" i="1" dirty="0"/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3071810"/>
            <a:ext cx="58420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Личностные предпосылки формирования зависимости: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Стремление к бегству от реальности.</a:t>
            </a:r>
          </a:p>
          <a:p>
            <a:r>
              <a:rPr lang="ru-RU" sz="2800" dirty="0" smtClean="0"/>
              <a:t>Высокий уровень тревожности.</a:t>
            </a:r>
          </a:p>
          <a:p>
            <a:r>
              <a:rPr lang="ru-RU" sz="2800" dirty="0" smtClean="0"/>
              <a:t>В виртуальном мире человек видит больше возможностей для удовлетворения значимых потребностей.</a:t>
            </a:r>
          </a:p>
          <a:p>
            <a:r>
              <a:rPr lang="ru-RU" sz="2800" dirty="0" smtClean="0"/>
              <a:t>Постепенное нарастание диссонанса между реальным миром, полным ограничений и виртуальным миром, где «все дозволено».</a:t>
            </a:r>
          </a:p>
          <a:p>
            <a:r>
              <a:rPr lang="ru-RU" sz="2800" dirty="0" smtClean="0"/>
              <a:t>Неуверенность в себе. Заниженная самооценка.</a:t>
            </a:r>
          </a:p>
          <a:p>
            <a:r>
              <a:rPr lang="ru-RU" sz="2800" dirty="0" smtClean="0"/>
              <a:t>Перенос законов игры на реальный мир.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467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Важное влияние на формирование компьютерной зависимости оказывает сама логика игры, т.к.: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74676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События в компьютерных играх не повторяются и происходят достаточно динамично, а сам процесс игры </a:t>
            </a:r>
            <a:r>
              <a:rPr lang="ru-RU" dirty="0" smtClean="0"/>
              <a:t>непрерывен.</a:t>
            </a:r>
            <a:endParaRPr lang="ru-RU" dirty="0" smtClean="0"/>
          </a:p>
          <a:p>
            <a:pPr lvl="0"/>
            <a:r>
              <a:rPr lang="ru-RU" dirty="0" smtClean="0"/>
              <a:t>Чем эмоциональнее компьютерная игра, тем больше она привлекает </a:t>
            </a:r>
            <a:r>
              <a:rPr lang="ru-RU" dirty="0" smtClean="0"/>
              <a:t>ребенка.</a:t>
            </a:r>
            <a:endParaRPr lang="ru-RU" dirty="0" smtClean="0"/>
          </a:p>
          <a:p>
            <a:r>
              <a:rPr lang="ru-RU" dirty="0" smtClean="0"/>
              <a:t>До окончания любой игры существуют некие логические </a:t>
            </a:r>
            <a:r>
              <a:rPr lang="ru-RU" dirty="0" smtClean="0"/>
              <a:t>стадии, </a:t>
            </a:r>
            <a:r>
              <a:rPr lang="ru-RU" dirty="0" smtClean="0"/>
              <a:t>что заставляет субъекта не отвлекаться, а воспринимать прохождение всей </a:t>
            </a:r>
            <a:r>
              <a:rPr lang="ru-RU" dirty="0" smtClean="0"/>
              <a:t>игры как единый </a:t>
            </a:r>
            <a:r>
              <a:rPr lang="ru-RU" dirty="0" smtClean="0"/>
              <a:t>процесс.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000240"/>
            <a:ext cx="6929486" cy="18263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>СИМПТОМЫ КОМПЬЮТЕРНОЙ ЗАВИСИМОСТИ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H="1">
            <a:off x="7315200" y="2485800"/>
            <a:ext cx="1114452" cy="10666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85723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C000"/>
                </a:solidFill>
              </a:rPr>
              <a:t>Ребенок ничего не хочет. Его невозможно ничем другим заинтересовать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6" name="Содержимое 5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496"/>
            <a:ext cx="4214842" cy="34290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85723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2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C000"/>
                </a:solidFill>
              </a:rPr>
              <a:t>Отрыв от компьютера воспринимает агрессивно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7" name="Содержимое 6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500306"/>
            <a:ext cx="4357718" cy="3411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85723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3.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C000"/>
                </a:solidFill>
              </a:rPr>
              <a:t>С пренебрежением относится к потребностям организма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6" name="Содержимое 5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2643182"/>
            <a:ext cx="4572032" cy="3482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42852"/>
            <a:ext cx="8515350" cy="765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accent2"/>
                </a:solidFill>
              </a:rPr>
              <a:t>Что делать если </a:t>
            </a:r>
            <a:r>
              <a:rPr lang="ru-RU" sz="3600" dirty="0" smtClean="0">
                <a:solidFill>
                  <a:schemeClr val="accent2"/>
                </a:solidFill>
              </a:rPr>
              <a:t>ребенок </a:t>
            </a:r>
            <a:r>
              <a:rPr lang="ru-RU" sz="3600" dirty="0">
                <a:solidFill>
                  <a:schemeClr val="accent2"/>
                </a:solidFill>
              </a:rPr>
              <a:t/>
            </a:r>
            <a:br>
              <a:rPr lang="ru-RU" sz="3600" dirty="0">
                <a:solidFill>
                  <a:schemeClr val="accent2"/>
                </a:solidFill>
              </a:rPr>
            </a:br>
            <a:r>
              <a:rPr lang="ru-RU" sz="3600" dirty="0">
                <a:solidFill>
                  <a:schemeClr val="accent2"/>
                </a:solidFill>
              </a:rPr>
              <a:t>зависим от компьютера?</a:t>
            </a:r>
            <a:endParaRPr lang="en-US" sz="3600" dirty="0">
              <a:solidFill>
                <a:schemeClr val="accent2"/>
              </a:solidFill>
            </a:endParaRPr>
          </a:p>
        </p:txBody>
      </p:sp>
      <p:sp>
        <p:nvSpPr>
          <p:cNvPr id="54275" name="AutoShape 3"/>
          <p:cNvSpPr>
            <a:spLocks noChangeArrowheads="1"/>
          </p:cNvSpPr>
          <p:nvPr/>
        </p:nvSpPr>
        <p:spPr bwMode="gray">
          <a:xfrm rot="5400000">
            <a:off x="3265488" y="1135063"/>
            <a:ext cx="2179637" cy="2592387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ltGray">
          <a:xfrm rot="5400000">
            <a:off x="6337300" y="1160463"/>
            <a:ext cx="2232025" cy="2736850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gray">
          <a:xfrm rot="5400000">
            <a:off x="366712" y="1225551"/>
            <a:ext cx="2232025" cy="2463800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4281" name="AutoShape 9"/>
          <p:cNvSpPr>
            <a:spLocks noChangeArrowheads="1"/>
          </p:cNvSpPr>
          <p:nvPr/>
        </p:nvSpPr>
        <p:spPr bwMode="gray">
          <a:xfrm rot="5400000">
            <a:off x="5183188" y="3536950"/>
            <a:ext cx="2447925" cy="3095625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4282" name="AutoShape 10"/>
          <p:cNvSpPr>
            <a:spLocks noChangeArrowheads="1"/>
          </p:cNvSpPr>
          <p:nvPr/>
        </p:nvSpPr>
        <p:spPr bwMode="ltGray">
          <a:xfrm rot="5400000">
            <a:off x="1728788" y="3536950"/>
            <a:ext cx="2374900" cy="2879725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23850" y="1773238"/>
            <a:ext cx="2233613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b="1"/>
              <a:t>Настройтесь спокойно преодолевать болезненное состояние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6372225" y="1916113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6156325" y="1989138"/>
            <a:ext cx="2663825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/>
              <a:t>Установите  ограничение режима пользования компьютером</a:t>
            </a:r>
          </a:p>
          <a:p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5219700" y="4437063"/>
            <a:ext cx="259238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b="1"/>
              <a:t>Следите, чтобы за компьютер ребёнок садился только во время отдыха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1403350" y="4292600"/>
            <a:ext cx="309562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b="1"/>
              <a:t>Если ребёнок обещает изменить поведение, но не выполняет, необходимо обратиться к специалисту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>
            <a:off x="2771775" y="22764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294" name="Line 22"/>
          <p:cNvSpPr>
            <a:spLocks noChangeShapeType="1"/>
          </p:cNvSpPr>
          <p:nvPr/>
        </p:nvSpPr>
        <p:spPr bwMode="auto">
          <a:xfrm>
            <a:off x="5724525" y="22764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300" name="Line 28"/>
          <p:cNvSpPr>
            <a:spLocks noChangeShapeType="1"/>
          </p:cNvSpPr>
          <p:nvPr/>
        </p:nvSpPr>
        <p:spPr bwMode="auto">
          <a:xfrm flipH="1" flipV="1">
            <a:off x="1979613" y="3644900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301" name="Line 29"/>
          <p:cNvSpPr>
            <a:spLocks noChangeShapeType="1"/>
          </p:cNvSpPr>
          <p:nvPr/>
        </p:nvSpPr>
        <p:spPr bwMode="auto">
          <a:xfrm flipH="1">
            <a:off x="6948488" y="3716338"/>
            <a:ext cx="71437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302" name="Line 30"/>
          <p:cNvSpPr>
            <a:spLocks noChangeShapeType="1"/>
          </p:cNvSpPr>
          <p:nvPr/>
        </p:nvSpPr>
        <p:spPr bwMode="auto">
          <a:xfrm flipH="1">
            <a:off x="4500563" y="4868863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304" name="Text Box 32"/>
          <p:cNvSpPr txBox="1">
            <a:spLocks noChangeArrowheads="1"/>
          </p:cNvSpPr>
          <p:nvPr/>
        </p:nvSpPr>
        <p:spPr bwMode="auto">
          <a:xfrm>
            <a:off x="3348038" y="1916113"/>
            <a:ext cx="20875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/>
              <a:t>Выйдите на диалог с ребенком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46</TotalTime>
  <Words>368</Words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ИГРОВАЯ ЗАВИСИМОСТЬ:  БОЙ С ТЕНЬЮ   ИГРОВАЯ КОМПЬЮТЕРНАЯ ЗАВИСИМОСТЬ КАК ПРОБЛЕМА.   Способы преодоления.    пРОФИЛАктика. </vt:lpstr>
      <vt:lpstr>Слайд 2</vt:lpstr>
      <vt:lpstr>Личностные предпосылки формирования зависимости:</vt:lpstr>
      <vt:lpstr>Важное влияние на формирование компьютерной зависимости оказывает сама логика игры, т.к.:</vt:lpstr>
      <vt:lpstr>СИМПТОМЫ КОМПЬЮТЕРНОЙ ЗАВИСИМОСТИ</vt:lpstr>
      <vt:lpstr>1. Ребенок ничего не хочет. Его невозможно ничем другим заинтересовать</vt:lpstr>
      <vt:lpstr>2. Отрыв от компьютера воспринимает агрессивно</vt:lpstr>
      <vt:lpstr>3. С пренебрежением относится к потребностям организма</vt:lpstr>
      <vt:lpstr>Что делать если ребенок  зависим от компьютера?</vt:lpstr>
      <vt:lpstr>Временные ограничения пребывания  за компьютером</vt:lpstr>
      <vt:lpstr> Цензура компьютерных игр</vt:lpstr>
      <vt:lpstr>Что может уберечь ребенка от компьютерной зависимости?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ИГРОВАЯ ЗАВИСИМОСТЬ:  БОЙ С ТЕНЬЮ  ИГРОВАЯ КОМПЬЮТЕРНАЯ ЗАВИСИМОСТЬ КАК ПРОБЛЕМА.   Способы преодоления.    пРОФИЛАктика. </dc:title>
  <cp:lastModifiedBy>Фили</cp:lastModifiedBy>
  <cp:revision>7</cp:revision>
  <dcterms:modified xsi:type="dcterms:W3CDTF">2013-09-16T15:10:52Z</dcterms:modified>
</cp:coreProperties>
</file>