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5" r:id="rId9"/>
    <p:sldId id="266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785794"/>
            <a:ext cx="8458200" cy="3857652"/>
          </a:xfrm>
        </p:spPr>
        <p:txBody>
          <a:bodyPr>
            <a:normAutofit/>
          </a:bodyPr>
          <a:lstStyle/>
          <a:p>
            <a:pPr algn="ctr"/>
            <a:r>
              <a:rPr lang="ru-RU" sz="5400" i="1" dirty="0" smtClean="0"/>
              <a:t>ИГРОВАЯ ЗАВИСИМОСТЬ: БОЙ С ТЕНЬЮ</a:t>
            </a:r>
            <a:endParaRPr lang="ru-RU" sz="54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5643578"/>
            <a:ext cx="8458200" cy="785818"/>
          </a:xfrm>
        </p:spPr>
        <p:txBody>
          <a:bodyPr>
            <a:noAutofit/>
          </a:bodyPr>
          <a:lstStyle/>
          <a:p>
            <a:pPr algn="r"/>
            <a:r>
              <a:rPr lang="ru-RU" sz="1600" b="1" dirty="0" smtClean="0"/>
              <a:t>Звонарева А.М.</a:t>
            </a:r>
          </a:p>
          <a:p>
            <a:pPr algn="r"/>
            <a:r>
              <a:rPr lang="ru-RU" sz="1600" b="1" dirty="0" smtClean="0"/>
              <a:t>педагог-психолог  ЦПМСС «Фили»</a:t>
            </a:r>
            <a:endParaRPr lang="ru-RU" sz="16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3105835"/>
            <a:ext cx="707236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Компьютерные игры и игровая зависимость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1448" y="1142984"/>
            <a:ext cx="8686832" cy="488315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i="1" dirty="0" smtClean="0"/>
              <a:t>Проявление конформизма</a:t>
            </a:r>
          </a:p>
          <a:p>
            <a:pPr algn="ctr">
              <a:buNone/>
            </a:pPr>
            <a:endParaRPr lang="ru-RU" sz="4000" b="1" i="1" dirty="0" smtClean="0"/>
          </a:p>
          <a:p>
            <a:pPr algn="ctr">
              <a:buNone/>
            </a:pPr>
            <a:endParaRPr lang="ru-RU" sz="4000" b="1" i="1" dirty="0"/>
          </a:p>
        </p:txBody>
      </p:sp>
      <p:pic>
        <p:nvPicPr>
          <p:cNvPr id="4" name="Рисунок 3" descr="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2285993"/>
            <a:ext cx="6667500" cy="37147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071546"/>
            <a:ext cx="8686800" cy="500857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i="1" dirty="0" smtClean="0"/>
              <a:t>Возможность </a:t>
            </a:r>
            <a:r>
              <a:rPr lang="ru-RU" sz="4000" b="1" i="1" dirty="0" smtClean="0"/>
              <a:t>сбежать </a:t>
            </a:r>
            <a:r>
              <a:rPr lang="ru-RU" sz="4000" b="1" i="1" dirty="0" smtClean="0"/>
              <a:t>от </a:t>
            </a:r>
            <a:r>
              <a:rPr lang="ru-RU" sz="4000" b="1" i="1" dirty="0" smtClean="0"/>
              <a:t>реальности</a:t>
            </a:r>
          </a:p>
          <a:p>
            <a:pPr algn="ctr">
              <a:buNone/>
            </a:pPr>
            <a:endParaRPr lang="ru-RU" sz="4000" b="1" i="1" dirty="0" smtClean="0"/>
          </a:p>
          <a:p>
            <a:pPr algn="ctr">
              <a:buNone/>
            </a:pPr>
            <a:endParaRPr lang="ru-RU" sz="4000" b="1" i="1" dirty="0"/>
          </a:p>
        </p:txBody>
      </p:sp>
      <p:pic>
        <p:nvPicPr>
          <p:cNvPr id="5" name="Рисунок 4" descr="1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66" y="2357430"/>
            <a:ext cx="6000792" cy="385765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00034" y="2214554"/>
            <a:ext cx="8458200" cy="1222375"/>
          </a:xfrm>
        </p:spPr>
        <p:txBody>
          <a:bodyPr>
            <a:normAutofit/>
          </a:bodyPr>
          <a:lstStyle/>
          <a:p>
            <a:pPr algn="ctr"/>
            <a:r>
              <a:rPr lang="ru-RU" sz="4800" b="1" i="1" dirty="0" smtClean="0"/>
              <a:t>СПАСИБО ЗА ВНИМАНИЕ!</a:t>
            </a:r>
            <a:endParaRPr lang="ru-RU" sz="4800" b="1" i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85720" y="3786190"/>
            <a:ext cx="8215370" cy="914400"/>
          </a:xfrm>
        </p:spPr>
        <p:txBody>
          <a:bodyPr/>
          <a:lstStyle/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>
              <a:buNone/>
            </a:pPr>
            <a:r>
              <a:rPr lang="ru-RU" i="1" dirty="0" smtClean="0"/>
              <a:t> «Компьютерной проблемы не существует.</a:t>
            </a:r>
            <a:br>
              <a:rPr lang="ru-RU" i="1" dirty="0" smtClean="0"/>
            </a:br>
            <a:r>
              <a:rPr lang="ru-RU" i="1" dirty="0" smtClean="0"/>
              <a:t>Есть проблемы отношений</a:t>
            </a:r>
            <a:br>
              <a:rPr lang="ru-RU" i="1" dirty="0" smtClean="0"/>
            </a:br>
            <a:r>
              <a:rPr lang="ru-RU" i="1" dirty="0" smtClean="0"/>
              <a:t>со сверстниками и проблемы общения в семье»</a:t>
            </a:r>
            <a:br>
              <a:rPr lang="ru-RU" i="1" dirty="0" smtClean="0"/>
            </a:br>
            <a:r>
              <a:rPr lang="ru-RU" i="1" dirty="0" smtClean="0"/>
              <a:t>З.и Н. Некрасовы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3357562"/>
            <a:ext cx="4857784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numCol="2">
            <a:normAutofit/>
          </a:bodyPr>
          <a:lstStyle/>
          <a:p>
            <a:pPr>
              <a:buNone/>
            </a:pPr>
            <a:r>
              <a:rPr lang="ru-RU" sz="2800" b="1" dirty="0" smtClean="0"/>
              <a:t>Игровая компьютерная зависимость </a:t>
            </a:r>
            <a:r>
              <a:rPr lang="ru-RU" sz="2800" dirty="0" smtClean="0"/>
              <a:t>– </a:t>
            </a:r>
            <a:r>
              <a:rPr lang="ru-RU" sz="2800" dirty="0" smtClean="0"/>
              <a:t>это форма психологической зависимости, проявляющаяся в навязчивой потребности, к  проведению времени за компьютерными играми. </a:t>
            </a:r>
            <a:endParaRPr lang="ru-RU" sz="2800" dirty="0"/>
          </a:p>
        </p:txBody>
      </p:sp>
      <p:pic>
        <p:nvPicPr>
          <p:cNvPr id="4" name="Рисунок 3" descr="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2" y="1785926"/>
            <a:ext cx="4167185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686800" cy="1143008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СТАДИИ игровой компьютерной зависимости: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142984"/>
            <a:ext cx="8686800" cy="5715016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800" b="1" u="sng" dirty="0" smtClean="0"/>
              <a:t>Увлеченность на стадии освоения.</a:t>
            </a:r>
            <a:r>
              <a:rPr lang="ru-RU" sz="2800" b="1" dirty="0" smtClean="0"/>
              <a:t> </a:t>
            </a:r>
            <a:r>
              <a:rPr lang="ru-RU" sz="2400" i="1" dirty="0" smtClean="0"/>
              <a:t>«</a:t>
            </a:r>
            <a:r>
              <a:rPr lang="ru-RU" sz="2400" i="1" dirty="0" err="1" smtClean="0"/>
              <a:t>Застревание</a:t>
            </a:r>
            <a:r>
              <a:rPr lang="ru-RU" sz="2400" i="1" dirty="0" smtClean="0"/>
              <a:t>» за компьютером обычно не превышает одного месяца, затем интерес идет на убыль, и вскоре происходит нормализация временного </a:t>
            </a:r>
            <a:r>
              <a:rPr lang="ru-RU" sz="2400" i="1" dirty="0" smtClean="0"/>
              <a:t>режима.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u="sng" dirty="0" smtClean="0"/>
              <a:t>Состояние возможной зависимости.</a:t>
            </a:r>
            <a:r>
              <a:rPr lang="ru-RU" sz="2800" b="1" dirty="0" smtClean="0"/>
              <a:t> </a:t>
            </a:r>
            <a:r>
              <a:rPr lang="ru-RU" sz="2400" i="1" dirty="0" smtClean="0"/>
              <a:t>Сильная </a:t>
            </a:r>
            <a:r>
              <a:rPr lang="ru-RU" sz="2400" i="1" dirty="0" smtClean="0"/>
              <a:t>погруженность в игру, пребывание за компьютером более 3 часов в день, изменения в учебной мотивации в сторону </a:t>
            </a:r>
            <a:r>
              <a:rPr lang="ru-RU" sz="2400" i="1" dirty="0" smtClean="0"/>
              <a:t>снижения.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u="sng" dirty="0" smtClean="0"/>
              <a:t>Выраженная зависимость. </a:t>
            </a:r>
            <a:r>
              <a:rPr lang="ru-RU" sz="2400" i="1" dirty="0" smtClean="0"/>
              <a:t>Игрок не контролирует себя, эмоционально </a:t>
            </a:r>
            <a:r>
              <a:rPr lang="ru-RU" sz="2400" i="1" dirty="0" smtClean="0"/>
              <a:t>неустойчив.</a:t>
            </a:r>
            <a:r>
              <a:rPr lang="ru-RU" sz="2400" i="1" dirty="0" smtClean="0"/>
              <a:t> </a:t>
            </a:r>
            <a:r>
              <a:rPr lang="ru-RU" sz="2400" i="1" dirty="0" smtClean="0"/>
              <a:t>Пребывание </a:t>
            </a:r>
            <a:r>
              <a:rPr lang="ru-RU" sz="2400" i="1" dirty="0" smtClean="0"/>
              <a:t>у компьютера на данной степени зависимости доходит до 16-18 часов в сутки. </a:t>
            </a:r>
            <a:endParaRPr lang="ru-RU" sz="2400" i="1" dirty="0" smtClean="0"/>
          </a:p>
          <a:p>
            <a:pPr marL="514350" indent="-514350">
              <a:buFont typeface="+mj-lt"/>
              <a:buAutoNum type="arabicPeriod"/>
            </a:pPr>
            <a:r>
              <a:rPr lang="ru-RU" sz="2800" b="1" u="sng" dirty="0" smtClean="0"/>
              <a:t>Клиническая зависимость.</a:t>
            </a:r>
            <a:r>
              <a:rPr lang="ru-RU" sz="2800" dirty="0" smtClean="0"/>
              <a:t> </a:t>
            </a:r>
            <a:r>
              <a:rPr lang="ru-RU" sz="2400" i="1" dirty="0" smtClean="0"/>
              <a:t>Н</a:t>
            </a:r>
            <a:r>
              <a:rPr lang="ru-RU" sz="2400" i="1" dirty="0" smtClean="0"/>
              <a:t>еобходима </a:t>
            </a:r>
            <a:r>
              <a:rPr lang="ru-RU" sz="2400" i="1" dirty="0" smtClean="0"/>
              <a:t>помощь психиатра. Наблюдаются серьезные отклонения от нормы в </a:t>
            </a:r>
            <a:r>
              <a:rPr lang="ru-RU" sz="2400" i="1" dirty="0" smtClean="0"/>
              <a:t>поведении.</a:t>
            </a:r>
            <a:endParaRPr lang="ru-RU" sz="2400" b="1" i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857232"/>
            <a:ext cx="8686800" cy="578647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Причины увлечения подростков компьютерными играми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5" name="Рисунок 4" descr="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46" y="3071810"/>
            <a:ext cx="4762500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686800" cy="1143008"/>
          </a:xfrm>
        </p:spPr>
        <p:txBody>
          <a:bodyPr>
            <a:normAutofit/>
          </a:bodyPr>
          <a:lstStyle/>
          <a:p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142984"/>
            <a:ext cx="8686800" cy="5715016"/>
          </a:xfrm>
        </p:spPr>
        <p:txBody>
          <a:bodyPr>
            <a:normAutofit/>
          </a:bodyPr>
          <a:lstStyle/>
          <a:p>
            <a:pPr marL="514350" indent="-514350" algn="ctr">
              <a:buNone/>
            </a:pPr>
            <a:r>
              <a:rPr lang="ru-RU" b="1" i="1" dirty="0" smtClean="0"/>
              <a:t>Компьютерные игры дают людям новую уникальную возможность перенестись в мир иллюзий и </a:t>
            </a:r>
            <a:r>
              <a:rPr lang="ru-RU" b="1" i="1" dirty="0" smtClean="0"/>
              <a:t>грез </a:t>
            </a:r>
            <a:endParaRPr lang="ru-RU" b="1" i="1" u="sng" dirty="0"/>
          </a:p>
        </p:txBody>
      </p:sp>
      <p:pic>
        <p:nvPicPr>
          <p:cNvPr id="5" name="Рисунок 4" descr="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7222" y="2714620"/>
            <a:ext cx="5667393" cy="34658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85718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000108"/>
            <a:ext cx="8686800" cy="5080017"/>
          </a:xfrm>
        </p:spPr>
        <p:txBody>
          <a:bodyPr/>
          <a:lstStyle/>
          <a:p>
            <a:pPr lvl="0" algn="ctr">
              <a:buNone/>
            </a:pPr>
            <a:r>
              <a:rPr lang="ru-RU" b="1" i="1" dirty="0" smtClean="0"/>
              <a:t>Человек </a:t>
            </a:r>
            <a:r>
              <a:rPr lang="ru-RU" b="1" i="1" dirty="0" smtClean="0"/>
              <a:t>перестает быть пассивным </a:t>
            </a:r>
            <a:r>
              <a:rPr lang="ru-RU" b="1" i="1" dirty="0" smtClean="0"/>
              <a:t>наблюдателем, он </a:t>
            </a:r>
            <a:r>
              <a:rPr lang="ru-RU" b="1" i="1" dirty="0" smtClean="0"/>
              <a:t>активно влияет на текущие </a:t>
            </a:r>
            <a:r>
              <a:rPr lang="ru-RU" b="1" i="1" dirty="0" smtClean="0"/>
              <a:t>события</a:t>
            </a:r>
            <a:endParaRPr lang="ru-RU" b="1" i="1" dirty="0" smtClean="0"/>
          </a:p>
          <a:p>
            <a:endParaRPr lang="ru-RU" dirty="0"/>
          </a:p>
        </p:txBody>
      </p:sp>
      <p:pic>
        <p:nvPicPr>
          <p:cNvPr id="4" name="Рисунок 3" descr="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42" y="2786058"/>
            <a:ext cx="5905500" cy="385765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142984"/>
            <a:ext cx="8686800" cy="5715016"/>
          </a:xfrm>
        </p:spPr>
        <p:txBody>
          <a:bodyPr numCol="2"/>
          <a:lstStyle/>
          <a:p>
            <a:pPr algn="ctr">
              <a:buNone/>
            </a:pPr>
            <a:r>
              <a:rPr lang="ru-RU" b="1" i="1" dirty="0" smtClean="0"/>
              <a:t>Возможность самореализации себя как </a:t>
            </a:r>
            <a:r>
              <a:rPr lang="ru-RU" b="1" i="1" dirty="0" smtClean="0"/>
              <a:t>личности</a:t>
            </a:r>
            <a:r>
              <a:rPr lang="ru-RU" b="1" i="1" dirty="0" smtClean="0"/>
              <a:t> </a:t>
            </a:r>
            <a:r>
              <a:rPr lang="ru-RU" b="1" i="1" dirty="0" smtClean="0"/>
              <a:t>через </a:t>
            </a:r>
            <a:r>
              <a:rPr lang="ru-RU" b="1" i="1" dirty="0" smtClean="0"/>
              <a:t>«</a:t>
            </a:r>
            <a:r>
              <a:rPr lang="ru-RU" b="1" i="1" dirty="0" smtClean="0"/>
              <a:t>прокачку» </a:t>
            </a:r>
            <a:r>
              <a:rPr lang="ru-RU" b="1" i="1" dirty="0" smtClean="0"/>
              <a:t>игрового </a:t>
            </a:r>
            <a:r>
              <a:rPr lang="ru-RU" b="1" i="1" dirty="0" smtClean="0"/>
              <a:t>персонажа </a:t>
            </a:r>
            <a:endParaRPr lang="ru-RU" b="1" i="1" dirty="0"/>
          </a:p>
        </p:txBody>
      </p:sp>
      <p:pic>
        <p:nvPicPr>
          <p:cNvPr id="4" name="Рисунок 3" descr="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2" y="1500174"/>
            <a:ext cx="3929090" cy="45720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071546"/>
            <a:ext cx="8686800" cy="5008579"/>
          </a:xfrm>
        </p:spPr>
        <p:txBody>
          <a:bodyPr/>
          <a:lstStyle/>
          <a:p>
            <a:pPr algn="ctr">
              <a:buNone/>
            </a:pPr>
            <a:r>
              <a:rPr lang="ru-RU" sz="4000" b="1" i="1" dirty="0" smtClean="0"/>
              <a:t>Эмоциональная разрядка </a:t>
            </a:r>
          </a:p>
          <a:p>
            <a:pPr algn="ctr">
              <a:buNone/>
            </a:pPr>
            <a:endParaRPr lang="ru-RU" b="1" i="1" dirty="0" smtClean="0"/>
          </a:p>
          <a:p>
            <a:pPr algn="ctr">
              <a:buNone/>
            </a:pPr>
            <a:endParaRPr lang="ru-RU" b="1" i="1" dirty="0"/>
          </a:p>
        </p:txBody>
      </p:sp>
      <p:pic>
        <p:nvPicPr>
          <p:cNvPr id="4" name="Рисунок 3" descr="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04" y="2571744"/>
            <a:ext cx="5913454" cy="3500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83</TotalTime>
  <Words>200</Words>
  <PresentationFormat>Экран (4:3)</PresentationFormat>
  <Paragraphs>19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Трек</vt:lpstr>
      <vt:lpstr>ИГРОВАЯ ЗАВИСИМОСТЬ: БОЙ С ТЕНЬЮ</vt:lpstr>
      <vt:lpstr>Слайд 2</vt:lpstr>
      <vt:lpstr>Слайд 3</vt:lpstr>
      <vt:lpstr>СТАДИИ игровой компьютерной зависимости:</vt:lpstr>
      <vt:lpstr>Причины увлечения подростков компьютерными играми       </vt:lpstr>
      <vt:lpstr>Слайд 6</vt:lpstr>
      <vt:lpstr>Слайд 7</vt:lpstr>
      <vt:lpstr>Слайд 8</vt:lpstr>
      <vt:lpstr>Слайд 9</vt:lpstr>
      <vt:lpstr>Слайд 10</vt:lpstr>
      <vt:lpstr>Слайд 11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ИГРОВАЯ ЗАВИСИМОСТЬ: БОЙ С ТЕНЬЮ</dc:title>
  <cp:lastModifiedBy>Фили</cp:lastModifiedBy>
  <cp:revision>11</cp:revision>
  <dcterms:modified xsi:type="dcterms:W3CDTF">2013-09-16T13:13:24Z</dcterms:modified>
</cp:coreProperties>
</file>